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1" r:id="rId6"/>
    <p:sldId id="262" r:id="rId7"/>
    <p:sldId id="264" r:id="rId8"/>
    <p:sldId id="265" r:id="rId9"/>
    <p:sldId id="266" r:id="rId10"/>
    <p:sldId id="267" r:id="rId11"/>
    <p:sldId id="268" r:id="rId12"/>
    <p:sldId id="269" r:id="rId13"/>
    <p:sldId id="270" r:id="rId14"/>
    <p:sldId id="271" r:id="rId15"/>
    <p:sldId id="272" r:id="rId16"/>
    <p:sldId id="273"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ndows User" initials="WU" lastIdx="1" clrIdx="0">
    <p:extLst>
      <p:ext uri="{19B8F6BF-5375-455C-9EA6-DF929625EA0E}">
        <p15:presenceInfo xmlns:p15="http://schemas.microsoft.com/office/powerpoint/2012/main" userId="Windows 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608" autoAdjust="0"/>
    <p:restoredTop sz="94660"/>
  </p:normalViewPr>
  <p:slideViewPr>
    <p:cSldViewPr snapToGrid="0">
      <p:cViewPr varScale="1">
        <p:scale>
          <a:sx n="83" d="100"/>
          <a:sy n="83" d="100"/>
        </p:scale>
        <p:origin x="629"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F9AA0DA7-1171-411B-90A9-7A124B441401}" type="datetimeFigureOut">
              <a:rPr lang="en-GB" smtClean="0"/>
              <a:t>03/10/2022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6E61DF7-8487-4511-BB2E-87B72117303D}" type="slidenum">
              <a:rPr lang="en-GB" smtClean="0"/>
              <a:t>‹#›</a:t>
            </a:fld>
            <a:endParaRPr lang="en-GB"/>
          </a:p>
        </p:txBody>
      </p:sp>
    </p:spTree>
    <p:extLst>
      <p:ext uri="{BB962C8B-B14F-4D97-AF65-F5344CB8AC3E}">
        <p14:creationId xmlns:p14="http://schemas.microsoft.com/office/powerpoint/2010/main" val="32189848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9AA0DA7-1171-411B-90A9-7A124B441401}" type="datetimeFigureOut">
              <a:rPr lang="en-GB" smtClean="0"/>
              <a:t>03/10/2022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6E61DF7-8487-4511-BB2E-87B72117303D}" type="slidenum">
              <a:rPr lang="en-GB" smtClean="0"/>
              <a:t>‹#›</a:t>
            </a:fld>
            <a:endParaRPr lang="en-GB"/>
          </a:p>
        </p:txBody>
      </p:sp>
    </p:spTree>
    <p:extLst>
      <p:ext uri="{BB962C8B-B14F-4D97-AF65-F5344CB8AC3E}">
        <p14:creationId xmlns:p14="http://schemas.microsoft.com/office/powerpoint/2010/main" val="39302153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9AA0DA7-1171-411B-90A9-7A124B441401}" type="datetimeFigureOut">
              <a:rPr lang="en-GB" smtClean="0"/>
              <a:t>03/10/2022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6E61DF7-8487-4511-BB2E-87B72117303D}" type="slidenum">
              <a:rPr lang="en-GB" smtClean="0"/>
              <a:t>‹#›</a:t>
            </a:fld>
            <a:endParaRPr lang="en-GB"/>
          </a:p>
        </p:txBody>
      </p:sp>
    </p:spTree>
    <p:extLst>
      <p:ext uri="{BB962C8B-B14F-4D97-AF65-F5344CB8AC3E}">
        <p14:creationId xmlns:p14="http://schemas.microsoft.com/office/powerpoint/2010/main" val="1839862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9AA0DA7-1171-411B-90A9-7A124B441401}" type="datetimeFigureOut">
              <a:rPr lang="en-GB" smtClean="0"/>
              <a:t>03/10/2022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6E61DF7-8487-4511-BB2E-87B72117303D}" type="slidenum">
              <a:rPr lang="en-GB" smtClean="0"/>
              <a:t>‹#›</a:t>
            </a:fld>
            <a:endParaRPr lang="en-GB"/>
          </a:p>
        </p:txBody>
      </p:sp>
    </p:spTree>
    <p:extLst>
      <p:ext uri="{BB962C8B-B14F-4D97-AF65-F5344CB8AC3E}">
        <p14:creationId xmlns:p14="http://schemas.microsoft.com/office/powerpoint/2010/main" val="21738977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9AA0DA7-1171-411B-90A9-7A124B441401}" type="datetimeFigureOut">
              <a:rPr lang="en-GB" smtClean="0"/>
              <a:t>03/10/2022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6E61DF7-8487-4511-BB2E-87B72117303D}" type="slidenum">
              <a:rPr lang="en-GB" smtClean="0"/>
              <a:t>‹#›</a:t>
            </a:fld>
            <a:endParaRPr lang="en-GB"/>
          </a:p>
        </p:txBody>
      </p:sp>
    </p:spTree>
    <p:extLst>
      <p:ext uri="{BB962C8B-B14F-4D97-AF65-F5344CB8AC3E}">
        <p14:creationId xmlns:p14="http://schemas.microsoft.com/office/powerpoint/2010/main" val="6344358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F9AA0DA7-1171-411B-90A9-7A124B441401}" type="datetimeFigureOut">
              <a:rPr lang="en-GB" smtClean="0"/>
              <a:t>03/10/2022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6E61DF7-8487-4511-BB2E-87B72117303D}" type="slidenum">
              <a:rPr lang="en-GB" smtClean="0"/>
              <a:t>‹#›</a:t>
            </a:fld>
            <a:endParaRPr lang="en-GB"/>
          </a:p>
        </p:txBody>
      </p:sp>
    </p:spTree>
    <p:extLst>
      <p:ext uri="{BB962C8B-B14F-4D97-AF65-F5344CB8AC3E}">
        <p14:creationId xmlns:p14="http://schemas.microsoft.com/office/powerpoint/2010/main" val="42723312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F9AA0DA7-1171-411B-90A9-7A124B441401}" type="datetimeFigureOut">
              <a:rPr lang="en-GB" smtClean="0"/>
              <a:t>03/10/2022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6E61DF7-8487-4511-BB2E-87B72117303D}" type="slidenum">
              <a:rPr lang="en-GB" smtClean="0"/>
              <a:t>‹#›</a:t>
            </a:fld>
            <a:endParaRPr lang="en-GB"/>
          </a:p>
        </p:txBody>
      </p:sp>
    </p:spTree>
    <p:extLst>
      <p:ext uri="{BB962C8B-B14F-4D97-AF65-F5344CB8AC3E}">
        <p14:creationId xmlns:p14="http://schemas.microsoft.com/office/powerpoint/2010/main" val="34195207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F9AA0DA7-1171-411B-90A9-7A124B441401}" type="datetimeFigureOut">
              <a:rPr lang="en-GB" smtClean="0"/>
              <a:t>03/10/2022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6E61DF7-8487-4511-BB2E-87B72117303D}" type="slidenum">
              <a:rPr lang="en-GB" smtClean="0"/>
              <a:t>‹#›</a:t>
            </a:fld>
            <a:endParaRPr lang="en-GB"/>
          </a:p>
        </p:txBody>
      </p:sp>
    </p:spTree>
    <p:extLst>
      <p:ext uri="{BB962C8B-B14F-4D97-AF65-F5344CB8AC3E}">
        <p14:creationId xmlns:p14="http://schemas.microsoft.com/office/powerpoint/2010/main" val="16130443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AA0DA7-1171-411B-90A9-7A124B441401}" type="datetimeFigureOut">
              <a:rPr lang="en-GB" smtClean="0"/>
              <a:t>03/10/2022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6E61DF7-8487-4511-BB2E-87B72117303D}" type="slidenum">
              <a:rPr lang="en-GB" smtClean="0"/>
              <a:t>‹#›</a:t>
            </a:fld>
            <a:endParaRPr lang="en-GB"/>
          </a:p>
        </p:txBody>
      </p:sp>
    </p:spTree>
    <p:extLst>
      <p:ext uri="{BB962C8B-B14F-4D97-AF65-F5344CB8AC3E}">
        <p14:creationId xmlns:p14="http://schemas.microsoft.com/office/powerpoint/2010/main" val="20200822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9AA0DA7-1171-411B-90A9-7A124B441401}" type="datetimeFigureOut">
              <a:rPr lang="en-GB" smtClean="0"/>
              <a:t>03/10/2022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6E61DF7-8487-4511-BB2E-87B72117303D}" type="slidenum">
              <a:rPr lang="en-GB" smtClean="0"/>
              <a:t>‹#›</a:t>
            </a:fld>
            <a:endParaRPr lang="en-GB"/>
          </a:p>
        </p:txBody>
      </p:sp>
    </p:spTree>
    <p:extLst>
      <p:ext uri="{BB962C8B-B14F-4D97-AF65-F5344CB8AC3E}">
        <p14:creationId xmlns:p14="http://schemas.microsoft.com/office/powerpoint/2010/main" val="42301740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9AA0DA7-1171-411B-90A9-7A124B441401}" type="datetimeFigureOut">
              <a:rPr lang="en-GB" smtClean="0"/>
              <a:t>03/10/2022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6E61DF7-8487-4511-BB2E-87B72117303D}" type="slidenum">
              <a:rPr lang="en-GB" smtClean="0"/>
              <a:t>‹#›</a:t>
            </a:fld>
            <a:endParaRPr lang="en-GB"/>
          </a:p>
        </p:txBody>
      </p:sp>
    </p:spTree>
    <p:extLst>
      <p:ext uri="{BB962C8B-B14F-4D97-AF65-F5344CB8AC3E}">
        <p14:creationId xmlns:p14="http://schemas.microsoft.com/office/powerpoint/2010/main" val="4454286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AA0DA7-1171-411B-90A9-7A124B441401}" type="datetimeFigureOut">
              <a:rPr lang="en-GB" smtClean="0"/>
              <a:t>03/10/2022</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E61DF7-8487-4511-BB2E-87B72117303D}" type="slidenum">
              <a:rPr lang="en-GB" smtClean="0"/>
              <a:t>‹#›</a:t>
            </a:fld>
            <a:endParaRPr lang="en-GB"/>
          </a:p>
        </p:txBody>
      </p:sp>
    </p:spTree>
    <p:extLst>
      <p:ext uri="{BB962C8B-B14F-4D97-AF65-F5344CB8AC3E}">
        <p14:creationId xmlns:p14="http://schemas.microsoft.com/office/powerpoint/2010/main" val="38730619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888663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75E6E91-8084-47DB-A85A-22251E7FD639}"/>
              </a:ext>
            </a:extLst>
          </p:cNvPr>
          <p:cNvSpPr txBox="1"/>
          <p:nvPr/>
        </p:nvSpPr>
        <p:spPr>
          <a:xfrm>
            <a:off x="1881707" y="1721191"/>
            <a:ext cx="7652551" cy="4647426"/>
          </a:xfrm>
          <a:prstGeom prst="rect">
            <a:avLst/>
          </a:prstGeom>
          <a:noFill/>
        </p:spPr>
        <p:txBody>
          <a:bodyPr wrap="square" rtlCol="0">
            <a:spAutoFit/>
          </a:bodyPr>
          <a:lstStyle/>
          <a:p>
            <a:r>
              <a:rPr lang="en-GB" sz="3200" dirty="0">
                <a:solidFill>
                  <a:srgbClr val="7030A0"/>
                </a:solidFill>
                <a:latin typeface="Segoe UI Light" panose="020B0502040204020203" pitchFamily="34" charset="0"/>
                <a:cs typeface="Segoe UI Light" panose="020B0502040204020203" pitchFamily="34" charset="0"/>
              </a:rPr>
              <a:t>Record your findings and implement them</a:t>
            </a:r>
          </a:p>
          <a:p>
            <a:endParaRPr lang="en-GB" sz="3200" dirty="0">
              <a:solidFill>
                <a:srgbClr val="7030A0"/>
              </a:solidFill>
              <a:latin typeface="Segoe UI Light" panose="020B0502040204020203" pitchFamily="34" charset="0"/>
              <a:cs typeface="Segoe UI Light" panose="020B0502040204020203" pitchFamily="34" charset="0"/>
            </a:endParaRPr>
          </a:p>
          <a:p>
            <a:pPr marL="342900" indent="-342900">
              <a:buFont typeface="Arial" panose="020B0604020202020204" pitchFamily="34" charset="0"/>
              <a:buChar char="•"/>
            </a:pPr>
            <a:r>
              <a:rPr lang="en-GB" sz="2000" dirty="0">
                <a:solidFill>
                  <a:srgbClr val="7030A0"/>
                </a:solidFill>
                <a:latin typeface="Segoe UI Light" panose="020B0502040204020203" pitchFamily="34" charset="0"/>
                <a:cs typeface="Segoe UI Light" panose="020B0502040204020203" pitchFamily="34" charset="0"/>
              </a:rPr>
              <a:t>Ensure that you review and update your risk assessment when necessary. This will ensure that everyone is as safe as possible.</a:t>
            </a:r>
          </a:p>
          <a:p>
            <a:pPr marL="342900" indent="-342900">
              <a:buFont typeface="Arial" panose="020B0604020202020204" pitchFamily="34" charset="0"/>
              <a:buChar char="•"/>
            </a:pPr>
            <a:r>
              <a:rPr lang="en-GB" sz="2000" dirty="0">
                <a:solidFill>
                  <a:srgbClr val="7030A0"/>
                </a:solidFill>
                <a:latin typeface="Segoe UI Light" panose="020B0502040204020203" pitchFamily="34" charset="0"/>
                <a:cs typeface="Segoe UI Light" panose="020B0502040204020203" pitchFamily="34" charset="0"/>
              </a:rPr>
              <a:t>Share the results with the necessary people such as PCC, Incumbent, PSO etc.</a:t>
            </a:r>
          </a:p>
          <a:p>
            <a:pPr marL="342900" indent="-342900">
              <a:buFont typeface="Arial" panose="020B0604020202020204" pitchFamily="34" charset="0"/>
              <a:buChar char="•"/>
            </a:pPr>
            <a:r>
              <a:rPr lang="en-GB" sz="2000" dirty="0">
                <a:solidFill>
                  <a:srgbClr val="7030A0"/>
                </a:solidFill>
                <a:latin typeface="Segoe UI Light" panose="020B0502040204020203" pitchFamily="34" charset="0"/>
                <a:cs typeface="Segoe UI Light" panose="020B0502040204020203" pitchFamily="34" charset="0"/>
              </a:rPr>
              <a:t>When recording include:</a:t>
            </a:r>
          </a:p>
          <a:p>
            <a:pPr marL="800100" lvl="1" indent="-342900">
              <a:buFont typeface="Arial" panose="020B0604020202020204" pitchFamily="34" charset="0"/>
              <a:buChar char="•"/>
            </a:pPr>
            <a:r>
              <a:rPr lang="en-GB" sz="2000" dirty="0">
                <a:solidFill>
                  <a:srgbClr val="7030A0"/>
                </a:solidFill>
                <a:latin typeface="Segoe UI Light" panose="020B0502040204020203" pitchFamily="34" charset="0"/>
                <a:cs typeface="Segoe UI Light" panose="020B0502040204020203" pitchFamily="34" charset="0"/>
              </a:rPr>
              <a:t>You made a detailed check</a:t>
            </a:r>
          </a:p>
          <a:p>
            <a:pPr marL="800100" lvl="1" indent="-342900">
              <a:buFont typeface="Arial" panose="020B0604020202020204" pitchFamily="34" charset="0"/>
              <a:buChar char="•"/>
            </a:pPr>
            <a:r>
              <a:rPr lang="en-GB" sz="2000" dirty="0">
                <a:solidFill>
                  <a:srgbClr val="7030A0"/>
                </a:solidFill>
                <a:latin typeface="Segoe UI Light" panose="020B0502040204020203" pitchFamily="34" charset="0"/>
                <a:cs typeface="Segoe UI Light" panose="020B0502040204020203" pitchFamily="34" charset="0"/>
              </a:rPr>
              <a:t>You identified who would be affected</a:t>
            </a:r>
          </a:p>
          <a:p>
            <a:pPr marL="800100" lvl="1" indent="-342900">
              <a:buFont typeface="Arial" panose="020B0604020202020204" pitchFamily="34" charset="0"/>
              <a:buChar char="•"/>
            </a:pPr>
            <a:r>
              <a:rPr lang="en-GB" sz="2000" dirty="0">
                <a:solidFill>
                  <a:srgbClr val="7030A0"/>
                </a:solidFill>
                <a:latin typeface="Segoe UI Light" panose="020B0502040204020203" pitchFamily="34" charset="0"/>
                <a:cs typeface="Segoe UI Light" panose="020B0502040204020203" pitchFamily="34" charset="0"/>
              </a:rPr>
              <a:t>How you dealt with the hazard</a:t>
            </a:r>
          </a:p>
          <a:p>
            <a:pPr marL="800100" lvl="1" indent="-342900">
              <a:buFont typeface="Arial" panose="020B0604020202020204" pitchFamily="34" charset="0"/>
              <a:buChar char="•"/>
            </a:pPr>
            <a:r>
              <a:rPr lang="en-GB" sz="2000" dirty="0">
                <a:solidFill>
                  <a:srgbClr val="7030A0"/>
                </a:solidFill>
                <a:latin typeface="Segoe UI Light" panose="020B0502040204020203" pitchFamily="34" charset="0"/>
                <a:cs typeface="Segoe UI Light" panose="020B0502040204020203" pitchFamily="34" charset="0"/>
              </a:rPr>
              <a:t>You minimised the risk</a:t>
            </a:r>
          </a:p>
          <a:p>
            <a:pPr marL="800100" lvl="1" indent="-342900">
              <a:buFont typeface="Arial" panose="020B0604020202020204" pitchFamily="34" charset="0"/>
              <a:buChar char="•"/>
            </a:pPr>
            <a:r>
              <a:rPr lang="en-GB" sz="2000" dirty="0">
                <a:solidFill>
                  <a:srgbClr val="7030A0"/>
                </a:solidFill>
                <a:latin typeface="Segoe UI Light" panose="020B0502040204020203" pitchFamily="34" charset="0"/>
                <a:cs typeface="Segoe UI Light" panose="020B0502040204020203" pitchFamily="34" charset="0"/>
              </a:rPr>
              <a:t>Who you involved in the process</a:t>
            </a:r>
          </a:p>
          <a:p>
            <a:pPr algn="ctr"/>
            <a:endParaRPr lang="en-GB" sz="3200" dirty="0">
              <a:solidFill>
                <a:srgbClr val="7030A0"/>
              </a:solidFill>
              <a:latin typeface="Segoe UI Light" panose="020B0502040204020203" pitchFamily="34" charset="0"/>
              <a:cs typeface="Segoe UI Light" panose="020B0502040204020203" pitchFamily="34" charset="0"/>
            </a:endParaRPr>
          </a:p>
        </p:txBody>
      </p:sp>
    </p:spTree>
    <p:extLst>
      <p:ext uri="{BB962C8B-B14F-4D97-AF65-F5344CB8AC3E}">
        <p14:creationId xmlns:p14="http://schemas.microsoft.com/office/powerpoint/2010/main" val="1338291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75E6E91-8084-47DB-A85A-22251E7FD639}"/>
              </a:ext>
            </a:extLst>
          </p:cNvPr>
          <p:cNvSpPr txBox="1"/>
          <p:nvPr/>
        </p:nvSpPr>
        <p:spPr>
          <a:xfrm>
            <a:off x="1034473" y="1748901"/>
            <a:ext cx="9310255" cy="3600986"/>
          </a:xfrm>
          <a:prstGeom prst="rect">
            <a:avLst/>
          </a:prstGeom>
          <a:noFill/>
        </p:spPr>
        <p:txBody>
          <a:bodyPr wrap="square" rtlCol="0">
            <a:spAutoFit/>
          </a:bodyPr>
          <a:lstStyle/>
          <a:p>
            <a:pPr algn="ctr"/>
            <a:r>
              <a:rPr lang="en-GB" sz="3200" dirty="0">
                <a:solidFill>
                  <a:srgbClr val="7030A0"/>
                </a:solidFill>
                <a:latin typeface="Segoe UI Light" panose="020B0502040204020203" pitchFamily="34" charset="0"/>
                <a:cs typeface="Segoe UI Light" panose="020B0502040204020203" pitchFamily="34" charset="0"/>
              </a:rPr>
              <a:t>Review your risk assessment and update if required</a:t>
            </a:r>
          </a:p>
          <a:p>
            <a:pPr algn="ctr"/>
            <a:endParaRPr lang="en-GB" sz="3200" dirty="0">
              <a:solidFill>
                <a:srgbClr val="7030A0"/>
              </a:solidFill>
              <a:latin typeface="Segoe UI Light" panose="020B0502040204020203" pitchFamily="34" charset="0"/>
              <a:cs typeface="Segoe UI Light" panose="020B0502040204020203" pitchFamily="34" charset="0"/>
            </a:endParaRPr>
          </a:p>
          <a:p>
            <a:pPr marL="342900" indent="-342900">
              <a:buFont typeface="Arial" panose="020B0604020202020204" pitchFamily="34" charset="0"/>
              <a:buChar char="•"/>
            </a:pPr>
            <a:r>
              <a:rPr lang="en-GB" sz="2000" dirty="0">
                <a:solidFill>
                  <a:srgbClr val="7030A0"/>
                </a:solidFill>
                <a:latin typeface="Segoe UI Light" panose="020B0502040204020203" pitchFamily="34" charset="0"/>
                <a:cs typeface="Segoe UI Light" panose="020B0502040204020203" pitchFamily="34" charset="0"/>
              </a:rPr>
              <a:t>Review your risk assessment. Have you made any changes? Do you still need to make changes? Have you learnt anything from accidents or near misses.</a:t>
            </a:r>
          </a:p>
          <a:p>
            <a:pPr marL="342900" indent="-342900">
              <a:buFont typeface="Arial" panose="020B0604020202020204" pitchFamily="34" charset="0"/>
              <a:buChar char="•"/>
            </a:pPr>
            <a:r>
              <a:rPr lang="en-GB" sz="2000" dirty="0">
                <a:solidFill>
                  <a:srgbClr val="7030A0"/>
                </a:solidFill>
                <a:latin typeface="Segoe UI Light" panose="020B0502040204020203" pitchFamily="34" charset="0"/>
                <a:cs typeface="Segoe UI Light" panose="020B0502040204020203" pitchFamily="34" charset="0"/>
              </a:rPr>
              <a:t>Ensure that you update it when required and make sure you date it.</a:t>
            </a:r>
          </a:p>
          <a:p>
            <a:pPr marL="342900" indent="-342900">
              <a:buFont typeface="Arial" panose="020B0604020202020204" pitchFamily="34" charset="0"/>
              <a:buChar char="•"/>
            </a:pPr>
            <a:r>
              <a:rPr lang="en-GB" sz="2000" dirty="0">
                <a:solidFill>
                  <a:srgbClr val="7030A0"/>
                </a:solidFill>
                <a:latin typeface="Segoe UI Light" panose="020B0502040204020203" pitchFamily="34" charset="0"/>
                <a:cs typeface="Segoe UI Light" panose="020B0502040204020203" pitchFamily="34" charset="0"/>
              </a:rPr>
              <a:t>Don’t leave updating your risk assessment to the last minute. If anything changes update it then.</a:t>
            </a:r>
          </a:p>
          <a:p>
            <a:pPr algn="ctr"/>
            <a:endParaRPr lang="en-GB" sz="3200" dirty="0">
              <a:solidFill>
                <a:srgbClr val="7030A0"/>
              </a:solidFill>
              <a:latin typeface="Segoe UI Light" panose="020B0502040204020203" pitchFamily="34" charset="0"/>
              <a:cs typeface="Segoe UI Light" panose="020B0502040204020203" pitchFamily="34" charset="0"/>
            </a:endParaRPr>
          </a:p>
          <a:p>
            <a:pPr algn="ctr"/>
            <a:endParaRPr lang="en-GB" sz="3200" dirty="0">
              <a:solidFill>
                <a:srgbClr val="7030A0"/>
              </a:solidFill>
              <a:latin typeface="Segoe UI Light" panose="020B0502040204020203" pitchFamily="34" charset="0"/>
              <a:cs typeface="Segoe UI Light" panose="020B0502040204020203" pitchFamily="34" charset="0"/>
            </a:endParaRPr>
          </a:p>
        </p:txBody>
      </p:sp>
    </p:spTree>
    <p:extLst>
      <p:ext uri="{BB962C8B-B14F-4D97-AF65-F5344CB8AC3E}">
        <p14:creationId xmlns:p14="http://schemas.microsoft.com/office/powerpoint/2010/main" val="24912251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75E6E91-8084-47DB-A85A-22251E7FD639}"/>
              </a:ext>
            </a:extLst>
          </p:cNvPr>
          <p:cNvSpPr txBox="1"/>
          <p:nvPr/>
        </p:nvSpPr>
        <p:spPr>
          <a:xfrm>
            <a:off x="1890944" y="1748901"/>
            <a:ext cx="7652551" cy="2554545"/>
          </a:xfrm>
          <a:prstGeom prst="rect">
            <a:avLst/>
          </a:prstGeom>
          <a:noFill/>
        </p:spPr>
        <p:txBody>
          <a:bodyPr wrap="square" rtlCol="0">
            <a:spAutoFit/>
          </a:bodyPr>
          <a:lstStyle/>
          <a:p>
            <a:pPr algn="ctr"/>
            <a:r>
              <a:rPr lang="en-GB" sz="3200" dirty="0">
                <a:solidFill>
                  <a:srgbClr val="7030A0"/>
                </a:solidFill>
                <a:latin typeface="Segoe UI Light" panose="020B0502040204020203" pitchFamily="34" charset="0"/>
                <a:cs typeface="Segoe UI Light" panose="020B0502040204020203" pitchFamily="34" charset="0"/>
              </a:rPr>
              <a:t>Lets look at an example</a:t>
            </a:r>
          </a:p>
          <a:p>
            <a:pPr algn="ctr"/>
            <a:endParaRPr lang="en-GB" sz="3200" dirty="0">
              <a:solidFill>
                <a:srgbClr val="7030A0"/>
              </a:solidFill>
              <a:latin typeface="Segoe UI Light" panose="020B0502040204020203" pitchFamily="34" charset="0"/>
              <a:cs typeface="Segoe UI Light" panose="020B0502040204020203" pitchFamily="34" charset="0"/>
            </a:endParaRPr>
          </a:p>
          <a:p>
            <a:pPr algn="ctr"/>
            <a:r>
              <a:rPr lang="en-GB" sz="3200" dirty="0">
                <a:solidFill>
                  <a:srgbClr val="7030A0"/>
                </a:solidFill>
                <a:latin typeface="Segoe UI Light" panose="020B0502040204020203" pitchFamily="34" charset="0"/>
                <a:cs typeface="Segoe UI Light" panose="020B0502040204020203" pitchFamily="34" charset="0"/>
              </a:rPr>
              <a:t>Messy Church </a:t>
            </a:r>
          </a:p>
          <a:p>
            <a:pPr algn="ctr"/>
            <a:endParaRPr lang="en-GB" sz="3200" dirty="0">
              <a:solidFill>
                <a:srgbClr val="7030A0"/>
              </a:solidFill>
              <a:latin typeface="Segoe UI Light" panose="020B0502040204020203" pitchFamily="34" charset="0"/>
              <a:cs typeface="Segoe UI Light" panose="020B0502040204020203" pitchFamily="34" charset="0"/>
            </a:endParaRPr>
          </a:p>
          <a:p>
            <a:pPr algn="ctr"/>
            <a:endParaRPr lang="en-GB" sz="3200" dirty="0">
              <a:solidFill>
                <a:srgbClr val="7030A0"/>
              </a:solidFill>
              <a:latin typeface="Segoe UI Light" panose="020B0502040204020203" pitchFamily="34" charset="0"/>
              <a:cs typeface="Segoe UI Light" panose="020B0502040204020203" pitchFamily="34" charset="0"/>
            </a:endParaRPr>
          </a:p>
        </p:txBody>
      </p:sp>
      <p:pic>
        <p:nvPicPr>
          <p:cNvPr id="3" name="Picture 2">
            <a:extLst>
              <a:ext uri="{FF2B5EF4-FFF2-40B4-BE49-F238E27FC236}">
                <a16:creationId xmlns:a16="http://schemas.microsoft.com/office/drawing/2014/main" id="{8C131B69-2256-4871-95A8-AAD96788A7A9}"/>
              </a:ext>
            </a:extLst>
          </p:cNvPr>
          <p:cNvPicPr>
            <a:picLocks noChangeAspect="1"/>
          </p:cNvPicPr>
          <p:nvPr/>
        </p:nvPicPr>
        <p:blipFill>
          <a:blip r:embed="rId3"/>
          <a:stretch>
            <a:fillRect/>
          </a:stretch>
        </p:blipFill>
        <p:spPr>
          <a:xfrm>
            <a:off x="3532913" y="3728997"/>
            <a:ext cx="4904509" cy="2746525"/>
          </a:xfrm>
          <a:prstGeom prst="rect">
            <a:avLst/>
          </a:prstGeom>
        </p:spPr>
      </p:pic>
    </p:spTree>
    <p:extLst>
      <p:ext uri="{BB962C8B-B14F-4D97-AF65-F5344CB8AC3E}">
        <p14:creationId xmlns:p14="http://schemas.microsoft.com/office/powerpoint/2010/main" val="27822787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75E6E91-8084-47DB-A85A-22251E7FD639}"/>
              </a:ext>
            </a:extLst>
          </p:cNvPr>
          <p:cNvSpPr txBox="1"/>
          <p:nvPr/>
        </p:nvSpPr>
        <p:spPr>
          <a:xfrm>
            <a:off x="1890944" y="1748901"/>
            <a:ext cx="7652551" cy="3231654"/>
          </a:xfrm>
          <a:prstGeom prst="rect">
            <a:avLst/>
          </a:prstGeom>
          <a:noFill/>
        </p:spPr>
        <p:txBody>
          <a:bodyPr wrap="square" rtlCol="0">
            <a:spAutoFit/>
          </a:bodyPr>
          <a:lstStyle/>
          <a:p>
            <a:pPr algn="ctr"/>
            <a:r>
              <a:rPr lang="en-GB" sz="3200" dirty="0">
                <a:solidFill>
                  <a:srgbClr val="7030A0"/>
                </a:solidFill>
                <a:latin typeface="Segoe UI Light" panose="020B0502040204020203" pitchFamily="34" charset="0"/>
                <a:cs typeface="Segoe UI Light" panose="020B0502040204020203" pitchFamily="34" charset="0"/>
              </a:rPr>
              <a:t>Where do we start?</a:t>
            </a:r>
          </a:p>
          <a:p>
            <a:pPr algn="ctr"/>
            <a:endParaRPr lang="en-GB" sz="3200" dirty="0">
              <a:solidFill>
                <a:srgbClr val="7030A0"/>
              </a:solidFill>
              <a:latin typeface="Segoe UI Light" panose="020B0502040204020203" pitchFamily="34" charset="0"/>
              <a:cs typeface="Segoe UI Light" panose="020B0502040204020203" pitchFamily="34" charset="0"/>
            </a:endParaRPr>
          </a:p>
          <a:p>
            <a:pPr marL="342900" indent="-342900">
              <a:buFont typeface="Arial" panose="020B0604020202020204" pitchFamily="34" charset="0"/>
              <a:buChar char="•"/>
            </a:pPr>
            <a:r>
              <a:rPr lang="en-GB" sz="2000" dirty="0">
                <a:solidFill>
                  <a:srgbClr val="7030A0"/>
                </a:solidFill>
                <a:latin typeface="Segoe UI Light" panose="020B0502040204020203" pitchFamily="34" charset="0"/>
                <a:cs typeface="Segoe UI Light" panose="020B0502040204020203" pitchFamily="34" charset="0"/>
              </a:rPr>
              <a:t>Look at what the activity is,</a:t>
            </a:r>
          </a:p>
          <a:p>
            <a:endParaRPr lang="en-GB" sz="2000" dirty="0">
              <a:solidFill>
                <a:srgbClr val="7030A0"/>
              </a:solidFill>
              <a:latin typeface="Segoe UI Light" panose="020B0502040204020203" pitchFamily="34" charset="0"/>
              <a:cs typeface="Segoe UI Light" panose="020B0502040204020203" pitchFamily="34" charset="0"/>
            </a:endParaRPr>
          </a:p>
          <a:p>
            <a:pPr marL="342900" indent="-342900">
              <a:buFont typeface="Arial" panose="020B0604020202020204" pitchFamily="34" charset="0"/>
              <a:buChar char="•"/>
            </a:pPr>
            <a:r>
              <a:rPr lang="en-GB" sz="2000" dirty="0">
                <a:solidFill>
                  <a:srgbClr val="7030A0"/>
                </a:solidFill>
                <a:latin typeface="Segoe UI Light" panose="020B0502040204020203" pitchFamily="34" charset="0"/>
                <a:cs typeface="Segoe UI Light" panose="020B0502040204020203" pitchFamily="34" charset="0"/>
              </a:rPr>
              <a:t>Start to identify all potential hazards,</a:t>
            </a:r>
          </a:p>
          <a:p>
            <a:endParaRPr lang="en-GB" sz="2000" dirty="0">
              <a:solidFill>
                <a:srgbClr val="7030A0"/>
              </a:solidFill>
              <a:latin typeface="Segoe UI Light" panose="020B0502040204020203" pitchFamily="34" charset="0"/>
              <a:cs typeface="Segoe UI Light" panose="020B0502040204020203" pitchFamily="34" charset="0"/>
            </a:endParaRPr>
          </a:p>
          <a:p>
            <a:pPr marL="342900" indent="-342900">
              <a:buFont typeface="Arial" panose="020B0604020202020204" pitchFamily="34" charset="0"/>
              <a:buChar char="•"/>
            </a:pPr>
            <a:r>
              <a:rPr lang="en-GB" sz="2000" dirty="0">
                <a:solidFill>
                  <a:srgbClr val="7030A0"/>
                </a:solidFill>
                <a:latin typeface="Segoe UI Light" panose="020B0502040204020203" pitchFamily="34" charset="0"/>
                <a:cs typeface="Segoe UI Light" panose="020B0502040204020203" pitchFamily="34" charset="0"/>
              </a:rPr>
              <a:t>Get as much information as possible,</a:t>
            </a:r>
          </a:p>
          <a:p>
            <a:pPr marL="342900" indent="-342900">
              <a:buFont typeface="Arial" panose="020B0604020202020204" pitchFamily="34" charset="0"/>
              <a:buChar char="•"/>
            </a:pPr>
            <a:endParaRPr lang="en-GB" sz="2000" dirty="0">
              <a:solidFill>
                <a:srgbClr val="7030A0"/>
              </a:solidFill>
              <a:latin typeface="Segoe UI Light" panose="020B0502040204020203" pitchFamily="34" charset="0"/>
              <a:cs typeface="Segoe UI Light" panose="020B0502040204020203" pitchFamily="34" charset="0"/>
            </a:endParaRPr>
          </a:p>
          <a:p>
            <a:pPr marL="342900" indent="-342900">
              <a:buFont typeface="Arial" panose="020B0604020202020204" pitchFamily="34" charset="0"/>
              <a:buChar char="•"/>
            </a:pPr>
            <a:r>
              <a:rPr lang="en-GB" sz="2000" dirty="0">
                <a:solidFill>
                  <a:srgbClr val="7030A0"/>
                </a:solidFill>
                <a:latin typeface="Segoe UI Light" panose="020B0502040204020203" pitchFamily="34" charset="0"/>
                <a:cs typeface="Segoe UI Light" panose="020B0502040204020203" pitchFamily="34" charset="0"/>
              </a:rPr>
              <a:t>Start your risk assessment</a:t>
            </a:r>
            <a:endParaRPr lang="en-GB" sz="3200" dirty="0">
              <a:solidFill>
                <a:srgbClr val="7030A0"/>
              </a:solidFill>
              <a:latin typeface="Segoe UI Light" panose="020B0502040204020203" pitchFamily="34" charset="0"/>
              <a:cs typeface="Segoe UI Light" panose="020B0502040204020203" pitchFamily="34" charset="0"/>
            </a:endParaRPr>
          </a:p>
        </p:txBody>
      </p:sp>
    </p:spTree>
    <p:extLst>
      <p:ext uri="{BB962C8B-B14F-4D97-AF65-F5344CB8AC3E}">
        <p14:creationId xmlns:p14="http://schemas.microsoft.com/office/powerpoint/2010/main" val="11651551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75E6E91-8084-47DB-A85A-22251E7FD639}"/>
              </a:ext>
            </a:extLst>
          </p:cNvPr>
          <p:cNvSpPr txBox="1"/>
          <p:nvPr/>
        </p:nvSpPr>
        <p:spPr>
          <a:xfrm>
            <a:off x="1826289" y="742138"/>
            <a:ext cx="7652551" cy="6155531"/>
          </a:xfrm>
          <a:prstGeom prst="rect">
            <a:avLst/>
          </a:prstGeom>
          <a:noFill/>
        </p:spPr>
        <p:txBody>
          <a:bodyPr wrap="square" rtlCol="0">
            <a:spAutoFit/>
          </a:bodyPr>
          <a:lstStyle/>
          <a:p>
            <a:pPr algn="ctr"/>
            <a:r>
              <a:rPr lang="en-GB" sz="3200" dirty="0">
                <a:solidFill>
                  <a:srgbClr val="7030A0"/>
                </a:solidFill>
                <a:latin typeface="Segoe UI Light" panose="020B0502040204020203" pitchFamily="34" charset="0"/>
                <a:cs typeface="Segoe UI Light" panose="020B0502040204020203" pitchFamily="34" charset="0"/>
              </a:rPr>
              <a:t>What is the task?</a:t>
            </a:r>
          </a:p>
          <a:p>
            <a:pPr algn="ctr"/>
            <a:endParaRPr lang="en-GB" sz="3200" dirty="0">
              <a:solidFill>
                <a:srgbClr val="7030A0"/>
              </a:solidFill>
              <a:latin typeface="Segoe UI Light" panose="020B0502040204020203" pitchFamily="34" charset="0"/>
              <a:cs typeface="Segoe UI Light" panose="020B0502040204020203" pitchFamily="34" charset="0"/>
            </a:endParaRPr>
          </a:p>
          <a:p>
            <a:pPr marL="342900" indent="-342900">
              <a:buFont typeface="Arial" panose="020B0604020202020204" pitchFamily="34" charset="0"/>
              <a:buChar char="•"/>
            </a:pPr>
            <a:r>
              <a:rPr lang="en-GB" sz="2000" dirty="0">
                <a:solidFill>
                  <a:srgbClr val="7030A0"/>
                </a:solidFill>
                <a:latin typeface="Segoe UI Light" panose="020B0502040204020203" pitchFamily="34" charset="0"/>
                <a:cs typeface="Segoe UI Light" panose="020B0502040204020203" pitchFamily="34" charset="0"/>
              </a:rPr>
              <a:t>What is the purpose of the task? </a:t>
            </a:r>
            <a:r>
              <a:rPr lang="en-GB" dirty="0">
                <a:solidFill>
                  <a:schemeClr val="accent2"/>
                </a:solidFill>
                <a:latin typeface="Segoe UI Light" panose="020B0502040204020203" pitchFamily="34" charset="0"/>
                <a:cs typeface="Segoe UI Light" panose="020B0502040204020203" pitchFamily="34" charset="0"/>
              </a:rPr>
              <a:t>Set a Messy Church for the children with various activities</a:t>
            </a:r>
          </a:p>
          <a:p>
            <a:pPr marL="342900" indent="-342900">
              <a:buFont typeface="Arial" panose="020B0604020202020204" pitchFamily="34" charset="0"/>
              <a:buChar char="•"/>
            </a:pPr>
            <a:r>
              <a:rPr lang="en-GB" sz="2000" dirty="0">
                <a:solidFill>
                  <a:srgbClr val="7030A0"/>
                </a:solidFill>
                <a:latin typeface="Segoe UI Light" panose="020B0502040204020203" pitchFamily="34" charset="0"/>
                <a:cs typeface="Segoe UI Light" panose="020B0502040204020203" pitchFamily="34" charset="0"/>
              </a:rPr>
              <a:t>What do we need to be looking at?</a:t>
            </a:r>
          </a:p>
          <a:p>
            <a:pPr marL="914400" lvl="1" indent="-457200">
              <a:buFont typeface="Arial" panose="020B0604020202020204" pitchFamily="34" charset="0"/>
              <a:buChar char="•"/>
            </a:pPr>
            <a:r>
              <a:rPr lang="en-GB" dirty="0">
                <a:solidFill>
                  <a:schemeClr val="accent2"/>
                </a:solidFill>
                <a:latin typeface="Segoe UI Light" panose="020B0502040204020203" pitchFamily="34" charset="0"/>
                <a:cs typeface="Segoe UI Light" panose="020B0502040204020203" pitchFamily="34" charset="0"/>
              </a:rPr>
              <a:t>Set up of the hall prior to arriving. How do we do it? Who does it and what risks are associated i.e. moving and lifting chairs tables etc,</a:t>
            </a:r>
          </a:p>
          <a:p>
            <a:pPr marL="914400" lvl="1" indent="-457200">
              <a:buFont typeface="Arial" panose="020B0604020202020204" pitchFamily="34" charset="0"/>
              <a:buChar char="•"/>
            </a:pPr>
            <a:r>
              <a:rPr lang="en-GB" dirty="0">
                <a:solidFill>
                  <a:schemeClr val="accent2"/>
                </a:solidFill>
                <a:latin typeface="Segoe UI Light" panose="020B0502040204020203" pitchFamily="34" charset="0"/>
                <a:cs typeface="Segoe UI Light" panose="020B0502040204020203" pitchFamily="34" charset="0"/>
              </a:rPr>
              <a:t>Are all staff safeguarding trained and </a:t>
            </a:r>
            <a:r>
              <a:rPr lang="en-GB" dirty="0" err="1">
                <a:solidFill>
                  <a:schemeClr val="accent2"/>
                </a:solidFill>
                <a:latin typeface="Segoe UI Light" panose="020B0502040204020203" pitchFamily="34" charset="0"/>
                <a:cs typeface="Segoe UI Light" panose="020B0502040204020203" pitchFamily="34" charset="0"/>
              </a:rPr>
              <a:t>DBSed</a:t>
            </a:r>
            <a:r>
              <a:rPr lang="en-GB" dirty="0">
                <a:solidFill>
                  <a:schemeClr val="accent2"/>
                </a:solidFill>
                <a:latin typeface="Segoe UI Light" panose="020B0502040204020203" pitchFamily="34" charset="0"/>
                <a:cs typeface="Segoe UI Light" panose="020B0502040204020203" pitchFamily="34" charset="0"/>
              </a:rPr>
              <a:t> where needed,</a:t>
            </a:r>
          </a:p>
          <a:p>
            <a:pPr marL="914400" lvl="1" indent="-457200">
              <a:buFont typeface="Arial" panose="020B0604020202020204" pitchFamily="34" charset="0"/>
              <a:buChar char="•"/>
            </a:pPr>
            <a:r>
              <a:rPr lang="en-GB" dirty="0">
                <a:solidFill>
                  <a:schemeClr val="accent2"/>
                </a:solidFill>
                <a:latin typeface="Segoe UI Light" panose="020B0502040204020203" pitchFamily="34" charset="0"/>
                <a:cs typeface="Segoe UI Light" panose="020B0502040204020203" pitchFamily="34" charset="0"/>
              </a:rPr>
              <a:t>How do we record and manage who attends,</a:t>
            </a:r>
          </a:p>
          <a:p>
            <a:pPr marL="914400" lvl="1" indent="-457200">
              <a:buFont typeface="Arial" panose="020B0604020202020204" pitchFamily="34" charset="0"/>
              <a:buChar char="•"/>
            </a:pPr>
            <a:r>
              <a:rPr lang="en-GB" dirty="0">
                <a:solidFill>
                  <a:schemeClr val="accent2"/>
                </a:solidFill>
                <a:latin typeface="Segoe UI Light" panose="020B0502040204020203" pitchFamily="34" charset="0"/>
                <a:cs typeface="Segoe UI Light" panose="020B0502040204020203" pitchFamily="34" charset="0"/>
              </a:rPr>
              <a:t>What activities are we providing. Arts and Crafts – what risks are associated to this i.e. use of scissors (possibly), use of paints etc,</a:t>
            </a:r>
          </a:p>
          <a:p>
            <a:pPr marL="914400" lvl="1" indent="-457200">
              <a:buFont typeface="Arial" panose="020B0604020202020204" pitchFamily="34" charset="0"/>
              <a:buChar char="•"/>
            </a:pPr>
            <a:r>
              <a:rPr lang="en-GB" dirty="0">
                <a:solidFill>
                  <a:schemeClr val="accent2"/>
                </a:solidFill>
                <a:latin typeface="Segoe UI Light" panose="020B0502040204020203" pitchFamily="34" charset="0"/>
                <a:cs typeface="Segoe UI Light" panose="020B0502040204020203" pitchFamily="34" charset="0"/>
              </a:rPr>
              <a:t>Catering – Are food hygiene certificates in place, are we aware of food allergies. Make sure hot liquids are kept away from people. Use parents to supervise their children when eating,</a:t>
            </a:r>
          </a:p>
          <a:p>
            <a:pPr marL="914400" lvl="1" indent="-457200">
              <a:buFont typeface="Arial" panose="020B0604020202020204" pitchFamily="34" charset="0"/>
              <a:buChar char="•"/>
            </a:pPr>
            <a:r>
              <a:rPr lang="en-GB" dirty="0">
                <a:solidFill>
                  <a:schemeClr val="accent2"/>
                </a:solidFill>
                <a:latin typeface="Segoe UI Light" panose="020B0502040204020203" pitchFamily="34" charset="0"/>
                <a:cs typeface="Segoe UI Light" panose="020B0502040204020203" pitchFamily="34" charset="0"/>
              </a:rPr>
              <a:t>Emergency and fire evacuation procedures on display,</a:t>
            </a:r>
          </a:p>
          <a:p>
            <a:pPr marL="914400" lvl="1" indent="-457200">
              <a:buFont typeface="Arial" panose="020B0604020202020204" pitchFamily="34" charset="0"/>
              <a:buChar char="•"/>
            </a:pPr>
            <a:r>
              <a:rPr lang="en-GB" dirty="0">
                <a:solidFill>
                  <a:schemeClr val="accent2"/>
                </a:solidFill>
                <a:latin typeface="Segoe UI Light" panose="020B0502040204020203" pitchFamily="34" charset="0"/>
                <a:cs typeface="Segoe UI Light" panose="020B0502040204020203" pitchFamily="34" charset="0"/>
              </a:rPr>
              <a:t>First aid kits and first aid trained staff on site.</a:t>
            </a:r>
          </a:p>
          <a:p>
            <a:pPr marL="914400" lvl="1" indent="-457200">
              <a:buFont typeface="Arial" panose="020B0604020202020204" pitchFamily="34" charset="0"/>
              <a:buChar char="•"/>
            </a:pPr>
            <a:endParaRPr lang="en-GB" dirty="0">
              <a:solidFill>
                <a:schemeClr val="accent2"/>
              </a:solidFill>
              <a:latin typeface="Segoe UI Light" panose="020B0502040204020203" pitchFamily="34" charset="0"/>
              <a:cs typeface="Segoe UI Light" panose="020B0502040204020203" pitchFamily="34" charset="0"/>
            </a:endParaRPr>
          </a:p>
          <a:p>
            <a:pPr marL="914400" lvl="1" indent="-457200">
              <a:buFont typeface="Arial" panose="020B0604020202020204" pitchFamily="34" charset="0"/>
              <a:buChar char="•"/>
            </a:pPr>
            <a:r>
              <a:rPr lang="en-GB" dirty="0">
                <a:solidFill>
                  <a:schemeClr val="accent2"/>
                </a:solidFill>
                <a:latin typeface="Segoe UI Light" panose="020B0502040204020203" pitchFamily="34" charset="0"/>
                <a:cs typeface="Segoe UI Light" panose="020B0502040204020203" pitchFamily="34" charset="0"/>
              </a:rPr>
              <a:t>This list is not exhaustive and should be bespoke to your activities.</a:t>
            </a:r>
          </a:p>
          <a:p>
            <a:pPr marL="914400" lvl="1" indent="-457200">
              <a:buFont typeface="Arial" panose="020B0604020202020204" pitchFamily="34" charset="0"/>
              <a:buChar char="•"/>
            </a:pPr>
            <a:endParaRPr lang="en-GB" dirty="0">
              <a:solidFill>
                <a:schemeClr val="accent2"/>
              </a:solidFill>
              <a:latin typeface="Segoe UI Light" panose="020B0502040204020203" pitchFamily="34" charset="0"/>
              <a:cs typeface="Segoe UI Light" panose="020B0502040204020203" pitchFamily="34" charset="0"/>
            </a:endParaRPr>
          </a:p>
          <a:p>
            <a:pPr marL="914400" lvl="1" indent="-457200">
              <a:buFont typeface="Arial" panose="020B0604020202020204" pitchFamily="34" charset="0"/>
              <a:buChar char="•"/>
            </a:pPr>
            <a:endParaRPr lang="en-GB" sz="2000" dirty="0">
              <a:solidFill>
                <a:schemeClr val="accent2"/>
              </a:solidFill>
              <a:latin typeface="Segoe UI Light" panose="020B0502040204020203" pitchFamily="34" charset="0"/>
              <a:cs typeface="Segoe UI Light" panose="020B0502040204020203" pitchFamily="34" charset="0"/>
            </a:endParaRPr>
          </a:p>
        </p:txBody>
      </p:sp>
    </p:spTree>
    <p:extLst>
      <p:ext uri="{BB962C8B-B14F-4D97-AF65-F5344CB8AC3E}">
        <p14:creationId xmlns:p14="http://schemas.microsoft.com/office/powerpoint/2010/main" val="757157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75E6E91-8084-47DB-A85A-22251E7FD639}"/>
              </a:ext>
            </a:extLst>
          </p:cNvPr>
          <p:cNvSpPr txBox="1"/>
          <p:nvPr/>
        </p:nvSpPr>
        <p:spPr>
          <a:xfrm>
            <a:off x="1890944" y="1748901"/>
            <a:ext cx="7652551" cy="3539430"/>
          </a:xfrm>
          <a:prstGeom prst="rect">
            <a:avLst/>
          </a:prstGeom>
          <a:noFill/>
        </p:spPr>
        <p:txBody>
          <a:bodyPr wrap="square" rtlCol="0">
            <a:spAutoFit/>
          </a:bodyPr>
          <a:lstStyle/>
          <a:p>
            <a:pPr algn="ctr"/>
            <a:r>
              <a:rPr lang="en-GB" sz="3200" dirty="0">
                <a:solidFill>
                  <a:srgbClr val="7030A0"/>
                </a:solidFill>
                <a:latin typeface="Segoe UI Light" panose="020B0502040204020203" pitchFamily="34" charset="0"/>
                <a:cs typeface="Segoe UI Light" panose="020B0502040204020203" pitchFamily="34" charset="0"/>
              </a:rPr>
              <a:t>What do we do now?</a:t>
            </a:r>
          </a:p>
          <a:p>
            <a:pPr algn="ctr"/>
            <a:endParaRPr lang="en-GB" sz="3200" dirty="0">
              <a:solidFill>
                <a:srgbClr val="7030A0"/>
              </a:solidFill>
              <a:latin typeface="Segoe UI Light" panose="020B0502040204020203" pitchFamily="34" charset="0"/>
              <a:cs typeface="Segoe UI Light" panose="020B0502040204020203" pitchFamily="34" charset="0"/>
            </a:endParaRPr>
          </a:p>
          <a:p>
            <a:pPr marL="342900" indent="-342900">
              <a:buFont typeface="Arial" panose="020B0604020202020204" pitchFamily="34" charset="0"/>
              <a:buChar char="•"/>
            </a:pPr>
            <a:r>
              <a:rPr lang="en-GB" sz="2000" dirty="0">
                <a:solidFill>
                  <a:srgbClr val="7030A0"/>
                </a:solidFill>
                <a:latin typeface="Segoe UI Light" panose="020B0502040204020203" pitchFamily="34" charset="0"/>
                <a:cs typeface="Segoe UI Light" panose="020B0502040204020203" pitchFamily="34" charset="0"/>
              </a:rPr>
              <a:t>Go through your risk assessment using the 5 step format discussed earlier on</a:t>
            </a:r>
          </a:p>
          <a:p>
            <a:pPr marL="342900" indent="-342900">
              <a:buFont typeface="Arial" panose="020B0604020202020204" pitchFamily="34" charset="0"/>
              <a:buChar char="•"/>
            </a:pPr>
            <a:r>
              <a:rPr lang="en-GB" sz="2000" dirty="0">
                <a:solidFill>
                  <a:srgbClr val="7030A0"/>
                </a:solidFill>
                <a:latin typeface="Segoe UI Light" panose="020B0502040204020203" pitchFamily="34" charset="0"/>
                <a:cs typeface="Segoe UI Light" panose="020B0502040204020203" pitchFamily="34" charset="0"/>
              </a:rPr>
              <a:t>When you identify a hazard, put a control measure in place to control it</a:t>
            </a:r>
          </a:p>
          <a:p>
            <a:pPr marL="342900" indent="-342900">
              <a:buFont typeface="Arial" panose="020B0604020202020204" pitchFamily="34" charset="0"/>
              <a:buChar char="•"/>
            </a:pPr>
            <a:r>
              <a:rPr lang="en-GB" sz="2000" dirty="0">
                <a:solidFill>
                  <a:srgbClr val="7030A0"/>
                </a:solidFill>
                <a:latin typeface="Segoe UI Light" panose="020B0502040204020203" pitchFamily="34" charset="0"/>
                <a:cs typeface="Segoe UI Light" panose="020B0502040204020203" pitchFamily="34" charset="0"/>
              </a:rPr>
              <a:t>If you feel the control measures put in place to manage the hazard are not sufficient, think about what other measures you will need to put in place to make it safer. Ensure that you document these and date them.</a:t>
            </a:r>
            <a:endParaRPr lang="en-GB" sz="3200" dirty="0">
              <a:solidFill>
                <a:srgbClr val="7030A0"/>
              </a:solidFill>
              <a:latin typeface="Segoe UI Light" panose="020B0502040204020203" pitchFamily="34" charset="0"/>
              <a:cs typeface="Segoe UI Light" panose="020B0502040204020203" pitchFamily="34" charset="0"/>
            </a:endParaRPr>
          </a:p>
        </p:txBody>
      </p:sp>
    </p:spTree>
    <p:extLst>
      <p:ext uri="{BB962C8B-B14F-4D97-AF65-F5344CB8AC3E}">
        <p14:creationId xmlns:p14="http://schemas.microsoft.com/office/powerpoint/2010/main" val="15614191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75E6E91-8084-47DB-A85A-22251E7FD639}"/>
              </a:ext>
            </a:extLst>
          </p:cNvPr>
          <p:cNvSpPr txBox="1"/>
          <p:nvPr/>
        </p:nvSpPr>
        <p:spPr>
          <a:xfrm>
            <a:off x="1890944" y="1748901"/>
            <a:ext cx="7652551" cy="3231654"/>
          </a:xfrm>
          <a:prstGeom prst="rect">
            <a:avLst/>
          </a:prstGeom>
          <a:noFill/>
        </p:spPr>
        <p:txBody>
          <a:bodyPr wrap="square" rtlCol="0">
            <a:spAutoFit/>
          </a:bodyPr>
          <a:lstStyle/>
          <a:p>
            <a:pPr algn="ctr"/>
            <a:r>
              <a:rPr lang="en-GB" sz="3200" dirty="0">
                <a:solidFill>
                  <a:srgbClr val="7030A0"/>
                </a:solidFill>
                <a:latin typeface="Segoe UI Light" panose="020B0502040204020203" pitchFamily="34" charset="0"/>
                <a:cs typeface="Segoe UI Light" panose="020B0502040204020203" pitchFamily="34" charset="0"/>
              </a:rPr>
              <a:t>Further information</a:t>
            </a:r>
          </a:p>
          <a:p>
            <a:pPr algn="ctr"/>
            <a:endParaRPr lang="en-GB" sz="3200" dirty="0">
              <a:solidFill>
                <a:srgbClr val="7030A0"/>
              </a:solidFill>
              <a:latin typeface="Segoe UI Light" panose="020B0502040204020203" pitchFamily="34" charset="0"/>
              <a:cs typeface="Segoe UI Light" panose="020B0502040204020203" pitchFamily="34" charset="0"/>
            </a:endParaRPr>
          </a:p>
          <a:p>
            <a:r>
              <a:rPr lang="en-GB" sz="2000" dirty="0">
                <a:solidFill>
                  <a:srgbClr val="7030A0"/>
                </a:solidFill>
                <a:latin typeface="Segoe UI Light" panose="020B0502040204020203" pitchFamily="34" charset="0"/>
                <a:cs typeface="Segoe UI Light" panose="020B0502040204020203" pitchFamily="34" charset="0"/>
              </a:rPr>
              <a:t>Further information can be found within the Safer Activities area on the Diocese of Hereford Safeguarding pages. Here you will find many useful documents and templates to help you risk assess activities.</a:t>
            </a:r>
          </a:p>
          <a:p>
            <a:endParaRPr lang="en-GB" sz="2000" dirty="0">
              <a:solidFill>
                <a:srgbClr val="7030A0"/>
              </a:solidFill>
              <a:latin typeface="Segoe UI Light" panose="020B0502040204020203" pitchFamily="34" charset="0"/>
              <a:cs typeface="Segoe UI Light" panose="020B0502040204020203" pitchFamily="34" charset="0"/>
            </a:endParaRPr>
          </a:p>
          <a:p>
            <a:r>
              <a:rPr lang="en-GB" sz="2000" dirty="0">
                <a:solidFill>
                  <a:srgbClr val="7030A0"/>
                </a:solidFill>
                <a:latin typeface="Segoe UI Light" panose="020B0502040204020203" pitchFamily="34" charset="0"/>
                <a:cs typeface="Segoe UI Light" panose="020B0502040204020203" pitchFamily="34" charset="0"/>
              </a:rPr>
              <a:t>Please click on the link below</a:t>
            </a:r>
          </a:p>
          <a:p>
            <a:endParaRPr lang="en-GB" sz="2000" dirty="0">
              <a:solidFill>
                <a:srgbClr val="7030A0"/>
              </a:solidFill>
              <a:latin typeface="Segoe UI Light" panose="020B0502040204020203" pitchFamily="34" charset="0"/>
              <a:cs typeface="Segoe UI Light" panose="020B0502040204020203" pitchFamily="34" charset="0"/>
            </a:endParaRPr>
          </a:p>
          <a:p>
            <a:r>
              <a:rPr lang="en-GB" sz="2000" dirty="0">
                <a:solidFill>
                  <a:srgbClr val="FF0000"/>
                </a:solidFill>
                <a:latin typeface="Segoe UI Light" panose="020B0502040204020203" pitchFamily="34" charset="0"/>
                <a:cs typeface="Segoe UI Light" panose="020B0502040204020203" pitchFamily="34" charset="0"/>
              </a:rPr>
              <a:t>Link here once page is created</a:t>
            </a:r>
            <a:endParaRPr lang="en-GB" sz="3200" dirty="0">
              <a:solidFill>
                <a:srgbClr val="FF0000"/>
              </a:solidFill>
              <a:latin typeface="Segoe UI Light" panose="020B0502040204020203" pitchFamily="34" charset="0"/>
              <a:cs typeface="Segoe UI Light" panose="020B0502040204020203" pitchFamily="34" charset="0"/>
            </a:endParaRPr>
          </a:p>
        </p:txBody>
      </p:sp>
    </p:spTree>
    <p:extLst>
      <p:ext uri="{BB962C8B-B14F-4D97-AF65-F5344CB8AC3E}">
        <p14:creationId xmlns:p14="http://schemas.microsoft.com/office/powerpoint/2010/main" val="3796679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102827"/>
            <a:ext cx="10515600" cy="994454"/>
          </a:xfrm>
        </p:spPr>
        <p:txBody>
          <a:bodyPr/>
          <a:lstStyle/>
          <a:p>
            <a:r>
              <a:rPr lang="en-GB" sz="3500" dirty="0">
                <a:solidFill>
                  <a:schemeClr val="bg1"/>
                </a:solidFill>
                <a:latin typeface="Segoe UI Black" panose="020B0A02040204020203" pitchFamily="34" charset="0"/>
                <a:ea typeface="Segoe UI Black" panose="020B0A02040204020203" pitchFamily="34" charset="0"/>
                <a:cs typeface="Segoe UI Black" panose="020B0A02040204020203" pitchFamily="34" charset="0"/>
              </a:rPr>
              <a:t>Risk Assessments</a:t>
            </a:r>
            <a:endParaRPr lang="en-GB" sz="2800" dirty="0">
              <a:solidFill>
                <a:schemeClr val="bg1"/>
              </a:solidFill>
              <a:latin typeface="Segoe UI Light" panose="020B0502040204020203" pitchFamily="34" charset="0"/>
              <a:ea typeface="Segoe UI Black" panose="020B0A02040204020203" pitchFamily="34" charset="0"/>
              <a:cs typeface="Segoe UI Light" panose="020B0502040204020203" pitchFamily="34" charset="0"/>
            </a:endParaRPr>
          </a:p>
        </p:txBody>
      </p:sp>
      <p:sp>
        <p:nvSpPr>
          <p:cNvPr id="3" name="Content Placeholder 2"/>
          <p:cNvSpPr>
            <a:spLocks noGrp="1"/>
          </p:cNvSpPr>
          <p:nvPr>
            <p:ph idx="1"/>
          </p:nvPr>
        </p:nvSpPr>
        <p:spPr>
          <a:xfrm>
            <a:off x="1921922" y="2109279"/>
            <a:ext cx="8788159" cy="3767138"/>
          </a:xfrm>
        </p:spPr>
        <p:txBody>
          <a:bodyPr>
            <a:normAutofit/>
          </a:bodyPr>
          <a:lstStyle/>
          <a:p>
            <a:pPr marL="0" indent="0" algn="ctr">
              <a:buNone/>
            </a:pPr>
            <a:r>
              <a:rPr lang="en-GB" sz="4800" dirty="0">
                <a:solidFill>
                  <a:srgbClr val="7030A0"/>
                </a:solidFill>
                <a:latin typeface="Segoe UI Light" panose="020B0502040204020203" pitchFamily="34" charset="0"/>
                <a:cs typeface="Segoe UI Light" panose="020B0502040204020203" pitchFamily="34" charset="0"/>
              </a:rPr>
              <a:t>A guide to </a:t>
            </a:r>
          </a:p>
          <a:p>
            <a:pPr marL="0" indent="0" algn="ctr">
              <a:buNone/>
            </a:pPr>
            <a:endParaRPr lang="en-GB" sz="4800" dirty="0">
              <a:solidFill>
                <a:srgbClr val="7030A0"/>
              </a:solidFill>
              <a:latin typeface="Segoe UI Light" panose="020B0502040204020203" pitchFamily="34" charset="0"/>
              <a:cs typeface="Segoe UI Light" panose="020B0502040204020203" pitchFamily="34" charset="0"/>
            </a:endParaRPr>
          </a:p>
          <a:p>
            <a:pPr marL="0" indent="0" algn="ctr">
              <a:buNone/>
            </a:pPr>
            <a:r>
              <a:rPr lang="en-GB" sz="4800" dirty="0">
                <a:solidFill>
                  <a:srgbClr val="7030A0"/>
                </a:solidFill>
                <a:latin typeface="Segoe UI Light" panose="020B0502040204020203" pitchFamily="34" charset="0"/>
                <a:cs typeface="Segoe UI Light" panose="020B0502040204020203" pitchFamily="34" charset="0"/>
              </a:rPr>
              <a:t>Risk Assessments</a:t>
            </a:r>
            <a:endParaRPr lang="en-GB" sz="4800" dirty="0">
              <a:latin typeface="Segoe UI" panose="020B0502040204020203" pitchFamily="34" charset="0"/>
              <a:cs typeface="Segoe UI" panose="020B0502040204020203" pitchFamily="34" charset="0"/>
            </a:endParaRPr>
          </a:p>
          <a:p>
            <a:pPr marL="0" indent="0">
              <a:buNone/>
            </a:pPr>
            <a:endParaRPr lang="en-GB" dirty="0">
              <a:latin typeface="Segoe UI Light" panose="020B0502040204020203" pitchFamily="34" charset="0"/>
              <a:cs typeface="Segoe UI Light" panose="020B0502040204020203" pitchFamily="34" charset="0"/>
            </a:endParaRPr>
          </a:p>
        </p:txBody>
      </p:sp>
    </p:spTree>
    <p:extLst>
      <p:ext uri="{BB962C8B-B14F-4D97-AF65-F5344CB8AC3E}">
        <p14:creationId xmlns:p14="http://schemas.microsoft.com/office/powerpoint/2010/main" val="20568878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838200" y="145044"/>
            <a:ext cx="10515600" cy="1084666"/>
          </a:xfrm>
        </p:spPr>
        <p:txBody>
          <a:bodyPr>
            <a:normAutofit/>
          </a:bodyPr>
          <a:lstStyle/>
          <a:p>
            <a:r>
              <a:rPr lang="en-GB" sz="3500" dirty="0">
                <a:solidFill>
                  <a:schemeClr val="bg1"/>
                </a:solidFill>
                <a:latin typeface="Segoe UI Black" panose="020B0A02040204020203" pitchFamily="34" charset="0"/>
                <a:ea typeface="Segoe UI Black" panose="020B0A02040204020203" pitchFamily="34" charset="0"/>
                <a:cs typeface="Segoe UI Black" panose="020B0A02040204020203" pitchFamily="34" charset="0"/>
              </a:rPr>
              <a:t>Risk Assessments</a:t>
            </a:r>
            <a:endParaRPr lang="en-GB" sz="2800" dirty="0">
              <a:solidFill>
                <a:schemeClr val="bg1"/>
              </a:solidFill>
              <a:latin typeface="Segoe UI Light" panose="020B0502040204020203" pitchFamily="34" charset="0"/>
              <a:ea typeface="Segoe UI Black" panose="020B0A02040204020203" pitchFamily="34" charset="0"/>
              <a:cs typeface="Segoe UI Light" panose="020B0502040204020203" pitchFamily="34" charset="0"/>
            </a:endParaRPr>
          </a:p>
        </p:txBody>
      </p:sp>
      <p:sp>
        <p:nvSpPr>
          <p:cNvPr id="6" name="Content Placeholder 2"/>
          <p:cNvSpPr>
            <a:spLocks noGrp="1"/>
          </p:cNvSpPr>
          <p:nvPr>
            <p:ph idx="1"/>
          </p:nvPr>
        </p:nvSpPr>
        <p:spPr>
          <a:xfrm>
            <a:off x="4057649" y="2174367"/>
            <a:ext cx="6871007" cy="3767138"/>
          </a:xfrm>
        </p:spPr>
        <p:txBody>
          <a:bodyPr>
            <a:normAutofit/>
          </a:bodyPr>
          <a:lstStyle/>
          <a:p>
            <a:pPr marL="0" indent="0">
              <a:buNone/>
            </a:pPr>
            <a:r>
              <a:rPr lang="en-GB" sz="1800" dirty="0">
                <a:solidFill>
                  <a:srgbClr val="7030A0"/>
                </a:solidFill>
                <a:latin typeface="Segoe UI Light" panose="020B0502040204020203" pitchFamily="34" charset="0"/>
                <a:cs typeface="Segoe UI Light" panose="020B0502040204020203" pitchFamily="34" charset="0"/>
              </a:rPr>
              <a:t>During the presentation we look at the following:</a:t>
            </a:r>
          </a:p>
          <a:p>
            <a:pPr marL="0" indent="0">
              <a:buNone/>
            </a:pPr>
            <a:endParaRPr lang="en-GB" sz="1800" dirty="0">
              <a:solidFill>
                <a:srgbClr val="7030A0"/>
              </a:solidFill>
              <a:latin typeface="Segoe UI Light" panose="020B0502040204020203" pitchFamily="34" charset="0"/>
              <a:cs typeface="Segoe UI Light" panose="020B0502040204020203" pitchFamily="34" charset="0"/>
            </a:endParaRPr>
          </a:p>
          <a:p>
            <a:r>
              <a:rPr lang="en-GB" sz="1800" dirty="0">
                <a:solidFill>
                  <a:srgbClr val="7030A0"/>
                </a:solidFill>
                <a:latin typeface="Segoe UI Light" panose="020B0502040204020203" pitchFamily="34" charset="0"/>
                <a:cs typeface="Segoe UI Light" panose="020B0502040204020203" pitchFamily="34" charset="0"/>
              </a:rPr>
              <a:t>What is meant by  risk assessment,</a:t>
            </a:r>
          </a:p>
          <a:p>
            <a:r>
              <a:rPr lang="en-GB" sz="1800" dirty="0">
                <a:solidFill>
                  <a:srgbClr val="7030A0"/>
                </a:solidFill>
                <a:latin typeface="Segoe UI Light" panose="020B0502040204020203" pitchFamily="34" charset="0"/>
                <a:cs typeface="Segoe UI Light" panose="020B0502040204020203" pitchFamily="34" charset="0"/>
              </a:rPr>
              <a:t>The 5 steps to a risk assessment,</a:t>
            </a:r>
          </a:p>
          <a:p>
            <a:r>
              <a:rPr lang="en-GB" sz="1800" dirty="0">
                <a:solidFill>
                  <a:srgbClr val="7030A0"/>
                </a:solidFill>
                <a:latin typeface="Segoe UI Light" panose="020B0502040204020203" pitchFamily="34" charset="0"/>
                <a:cs typeface="Segoe UI Light" panose="020B0502040204020203" pitchFamily="34" charset="0"/>
              </a:rPr>
              <a:t>A example of a church activity.</a:t>
            </a:r>
          </a:p>
          <a:p>
            <a:endParaRPr lang="en-GB" sz="1800" dirty="0">
              <a:latin typeface="Segoe UI" panose="020B0502040204020203" pitchFamily="34" charset="0"/>
              <a:cs typeface="Segoe UI" panose="020B0502040204020203" pitchFamily="34" charset="0"/>
            </a:endParaRPr>
          </a:p>
          <a:p>
            <a:pPr marL="0" indent="0">
              <a:buNone/>
            </a:pPr>
            <a:endParaRPr lang="en-GB" dirty="0">
              <a:latin typeface="Segoe UI Light" panose="020B0502040204020203" pitchFamily="34" charset="0"/>
              <a:cs typeface="Segoe UI Light" panose="020B0502040204020203" pitchFamily="34" charset="0"/>
            </a:endParaRPr>
          </a:p>
        </p:txBody>
      </p:sp>
      <p:pic>
        <p:nvPicPr>
          <p:cNvPr id="2" name="Picture 1">
            <a:extLst>
              <a:ext uri="{FF2B5EF4-FFF2-40B4-BE49-F238E27FC236}">
                <a16:creationId xmlns:a16="http://schemas.microsoft.com/office/drawing/2014/main" id="{958A4E9B-1A87-4B18-916A-7C2514F953F4}"/>
              </a:ext>
            </a:extLst>
          </p:cNvPr>
          <p:cNvPicPr>
            <a:picLocks noChangeAspect="1"/>
          </p:cNvPicPr>
          <p:nvPr/>
        </p:nvPicPr>
        <p:blipFill>
          <a:blip r:embed="rId3"/>
          <a:stretch>
            <a:fillRect/>
          </a:stretch>
        </p:blipFill>
        <p:spPr>
          <a:xfrm>
            <a:off x="763866" y="2353717"/>
            <a:ext cx="2507134" cy="3141561"/>
          </a:xfrm>
          <a:prstGeom prst="rect">
            <a:avLst/>
          </a:prstGeom>
        </p:spPr>
      </p:pic>
    </p:spTree>
    <p:extLst>
      <p:ext uri="{BB962C8B-B14F-4D97-AF65-F5344CB8AC3E}">
        <p14:creationId xmlns:p14="http://schemas.microsoft.com/office/powerpoint/2010/main" val="10497973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838200" y="50450"/>
            <a:ext cx="10515600" cy="1204485"/>
          </a:xfrm>
        </p:spPr>
        <p:txBody>
          <a:bodyPr/>
          <a:lstStyle/>
          <a:p>
            <a:r>
              <a:rPr lang="en-GB" sz="3500" dirty="0">
                <a:solidFill>
                  <a:schemeClr val="bg1"/>
                </a:solidFill>
                <a:latin typeface="Segoe UI Black" panose="020B0A02040204020203" pitchFamily="34" charset="0"/>
                <a:ea typeface="Segoe UI Black" panose="020B0A02040204020203" pitchFamily="34" charset="0"/>
                <a:cs typeface="Segoe UI Black" panose="020B0A02040204020203" pitchFamily="34" charset="0"/>
              </a:rPr>
              <a:t>Risk Assessments</a:t>
            </a:r>
            <a:endParaRPr lang="en-GB" sz="2800" dirty="0">
              <a:solidFill>
                <a:schemeClr val="bg1"/>
              </a:solidFill>
              <a:latin typeface="Segoe UI Light" panose="020B0502040204020203" pitchFamily="34" charset="0"/>
              <a:ea typeface="Segoe UI Black" panose="020B0A02040204020203" pitchFamily="34" charset="0"/>
              <a:cs typeface="Segoe UI Light" panose="020B0502040204020203" pitchFamily="34" charset="0"/>
            </a:endParaRPr>
          </a:p>
        </p:txBody>
      </p:sp>
      <p:sp>
        <p:nvSpPr>
          <p:cNvPr id="7" name="Content Placeholder 2"/>
          <p:cNvSpPr>
            <a:spLocks noGrp="1"/>
          </p:cNvSpPr>
          <p:nvPr>
            <p:ph idx="1"/>
          </p:nvPr>
        </p:nvSpPr>
        <p:spPr>
          <a:xfrm>
            <a:off x="952499" y="1877146"/>
            <a:ext cx="9896475" cy="3735378"/>
          </a:xfrm>
        </p:spPr>
        <p:txBody>
          <a:bodyPr>
            <a:normAutofit lnSpcReduction="10000"/>
          </a:bodyPr>
          <a:lstStyle/>
          <a:p>
            <a:pPr marL="0" indent="0" algn="ctr">
              <a:buNone/>
            </a:pPr>
            <a:r>
              <a:rPr lang="en-GB" sz="3600" dirty="0">
                <a:solidFill>
                  <a:srgbClr val="7030A0"/>
                </a:solidFill>
                <a:latin typeface="Segoe UI Light" panose="020B0502040204020203" pitchFamily="34" charset="0"/>
                <a:ea typeface="Segoe UI Black" panose="020B0A02040204020203" pitchFamily="34" charset="0"/>
                <a:cs typeface="Segoe UI Light" panose="020B0502040204020203" pitchFamily="34" charset="0"/>
              </a:rPr>
              <a:t>Risk Assessment</a:t>
            </a:r>
          </a:p>
          <a:p>
            <a:r>
              <a:rPr lang="en-GB" sz="2400" dirty="0">
                <a:solidFill>
                  <a:srgbClr val="7030A0"/>
                </a:solidFill>
                <a:latin typeface="Segoe UI Light" panose="020B0502040204020203" pitchFamily="34" charset="0"/>
                <a:ea typeface="Segoe UI Black" panose="020B0A02040204020203" pitchFamily="34" charset="0"/>
                <a:cs typeface="Segoe UI Light" panose="020B0502040204020203" pitchFamily="34" charset="0"/>
              </a:rPr>
              <a:t>What is a Risk Assessment</a:t>
            </a:r>
          </a:p>
          <a:p>
            <a:endParaRPr lang="en-GB" sz="2400" dirty="0">
              <a:solidFill>
                <a:srgbClr val="7030A0"/>
              </a:solidFill>
              <a:latin typeface="Segoe UI Light" panose="020B0502040204020203" pitchFamily="34" charset="0"/>
              <a:ea typeface="Segoe UI Black" panose="020B0A02040204020203" pitchFamily="34" charset="0"/>
              <a:cs typeface="Segoe UI Light" panose="020B0502040204020203" pitchFamily="34" charset="0"/>
            </a:endParaRPr>
          </a:p>
          <a:p>
            <a:r>
              <a:rPr lang="en-GB" sz="2400" dirty="0">
                <a:solidFill>
                  <a:srgbClr val="7030A0"/>
                </a:solidFill>
                <a:latin typeface="Segoe UI Light" panose="020B0502040204020203" pitchFamily="34" charset="0"/>
                <a:ea typeface="Segoe UI Black" panose="020B0A02040204020203" pitchFamily="34" charset="0"/>
                <a:cs typeface="Segoe UI Light" panose="020B0502040204020203" pitchFamily="34" charset="0"/>
              </a:rPr>
              <a:t>A Risk Assessment is an examination of what in your environment or activities that take place there or elsewhere could cause people harm. You would then look at your options to ensure that you have enough precautions in place to prevent harm.</a:t>
            </a:r>
          </a:p>
          <a:p>
            <a:pPr marL="0" indent="0">
              <a:buNone/>
            </a:pPr>
            <a:endParaRPr lang="en-GB" sz="2400" dirty="0">
              <a:solidFill>
                <a:srgbClr val="7030A0"/>
              </a:solidFill>
              <a:latin typeface="Segoe UI Light" panose="020B0502040204020203" pitchFamily="34" charset="0"/>
              <a:ea typeface="Segoe UI Black" panose="020B0A02040204020203" pitchFamily="34" charset="0"/>
              <a:cs typeface="Segoe UI Light" panose="020B0502040204020203" pitchFamily="34" charset="0"/>
            </a:endParaRPr>
          </a:p>
          <a:p>
            <a:r>
              <a:rPr lang="en-GB" sz="2400" dirty="0">
                <a:solidFill>
                  <a:srgbClr val="7030A0"/>
                </a:solidFill>
                <a:latin typeface="Segoe UI Light" panose="020B0502040204020203" pitchFamily="34" charset="0"/>
                <a:ea typeface="Segoe UI Black" panose="020B0A02040204020203" pitchFamily="34" charset="0"/>
                <a:cs typeface="Segoe UI Light" panose="020B0502040204020203" pitchFamily="34" charset="0"/>
              </a:rPr>
              <a:t>The aim is to make sure that nobody gets harmed or becomes ill.</a:t>
            </a:r>
            <a:endParaRPr lang="en-GB" sz="2400" dirty="0">
              <a:latin typeface="Segoe UI" panose="020B0502040204020203" pitchFamily="34" charset="0"/>
              <a:cs typeface="Segoe UI" panose="020B0502040204020203" pitchFamily="34" charset="0"/>
            </a:endParaRPr>
          </a:p>
          <a:p>
            <a:endParaRPr lang="en-GB" sz="2100" dirty="0">
              <a:latin typeface="Segoe UI" panose="020B0502040204020203" pitchFamily="34" charset="0"/>
              <a:cs typeface="Segoe UI" panose="020B0502040204020203" pitchFamily="34" charset="0"/>
            </a:endParaRPr>
          </a:p>
          <a:p>
            <a:endParaRPr lang="en-GB" dirty="0">
              <a:latin typeface="Segoe UI Light" panose="020B0502040204020203" pitchFamily="34" charset="0"/>
              <a:cs typeface="Segoe UI Light" panose="020B0502040204020203" pitchFamily="34" charset="0"/>
            </a:endParaRPr>
          </a:p>
        </p:txBody>
      </p:sp>
    </p:spTree>
    <p:extLst>
      <p:ext uri="{BB962C8B-B14F-4D97-AF65-F5344CB8AC3E}">
        <p14:creationId xmlns:p14="http://schemas.microsoft.com/office/powerpoint/2010/main" val="34854035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Content Placeholder 2"/>
          <p:cNvSpPr>
            <a:spLocks noGrp="1"/>
          </p:cNvSpPr>
          <p:nvPr>
            <p:ph idx="1"/>
          </p:nvPr>
        </p:nvSpPr>
        <p:spPr>
          <a:xfrm>
            <a:off x="847724" y="1296140"/>
            <a:ext cx="8788159" cy="4508889"/>
          </a:xfrm>
        </p:spPr>
        <p:txBody>
          <a:bodyPr>
            <a:normAutofit/>
          </a:bodyPr>
          <a:lstStyle/>
          <a:p>
            <a:pPr marL="0" indent="0" algn="ctr">
              <a:buNone/>
            </a:pPr>
            <a:r>
              <a:rPr lang="en-GB" sz="3500" dirty="0">
                <a:solidFill>
                  <a:srgbClr val="7030A0"/>
                </a:solidFill>
                <a:latin typeface="Segoe UI Light" panose="020B0502040204020203" pitchFamily="34" charset="0"/>
                <a:cs typeface="Segoe UI Light" panose="020B0502040204020203" pitchFamily="34" charset="0"/>
              </a:rPr>
              <a:t>5 Steps</a:t>
            </a:r>
            <a:endParaRPr lang="en-GB" sz="2000" dirty="0">
              <a:solidFill>
                <a:srgbClr val="7030A0"/>
              </a:solidFill>
              <a:latin typeface="Segoe UI Light" panose="020B0502040204020203" pitchFamily="34" charset="0"/>
              <a:cs typeface="Segoe UI Light" panose="020B0502040204020203" pitchFamily="34" charset="0"/>
            </a:endParaRPr>
          </a:p>
          <a:p>
            <a:pPr marL="0" indent="0" algn="ctr">
              <a:buNone/>
            </a:pPr>
            <a:endParaRPr lang="en-GB" sz="3500" dirty="0">
              <a:latin typeface="Segoe UI Light" panose="020B0502040204020203" pitchFamily="34" charset="0"/>
              <a:cs typeface="Segoe UI Light" panose="020B0502040204020203" pitchFamily="34" charset="0"/>
            </a:endParaRPr>
          </a:p>
          <a:p>
            <a:pPr marL="0" indent="0" algn="ctr">
              <a:buNone/>
            </a:pPr>
            <a:r>
              <a:rPr lang="en-GB" sz="3000" dirty="0">
                <a:solidFill>
                  <a:srgbClr val="7030A0"/>
                </a:solidFill>
                <a:latin typeface="Segoe UI Light" panose="020B0502040204020203" pitchFamily="34" charset="0"/>
                <a:cs typeface="Segoe UI Light" panose="020B0502040204020203" pitchFamily="34" charset="0"/>
              </a:rPr>
              <a:t>The 5 steps to Risk Assessment</a:t>
            </a:r>
          </a:p>
          <a:p>
            <a:pPr marL="514350" indent="-514350">
              <a:buFont typeface="+mj-lt"/>
              <a:buAutoNum type="arabicPeriod"/>
            </a:pPr>
            <a:r>
              <a:rPr lang="en-GB" sz="2400" dirty="0">
                <a:solidFill>
                  <a:srgbClr val="7030A0"/>
                </a:solidFill>
                <a:latin typeface="Segoe UI Light" panose="020B0502040204020203" pitchFamily="34" charset="0"/>
                <a:cs typeface="Segoe UI Light" panose="020B0502040204020203" pitchFamily="34" charset="0"/>
              </a:rPr>
              <a:t>Identify the hazards</a:t>
            </a:r>
          </a:p>
          <a:p>
            <a:pPr marL="514350" indent="-514350">
              <a:buFont typeface="+mj-lt"/>
              <a:buAutoNum type="arabicPeriod"/>
            </a:pPr>
            <a:r>
              <a:rPr lang="en-GB" sz="2400" dirty="0">
                <a:solidFill>
                  <a:srgbClr val="7030A0"/>
                </a:solidFill>
                <a:latin typeface="Segoe UI Light" panose="020B0502040204020203" pitchFamily="34" charset="0"/>
                <a:cs typeface="Segoe UI Light" panose="020B0502040204020203" pitchFamily="34" charset="0"/>
              </a:rPr>
              <a:t>Decide who may be harmed and how</a:t>
            </a:r>
          </a:p>
          <a:p>
            <a:pPr marL="514350" indent="-514350">
              <a:buFont typeface="+mj-lt"/>
              <a:buAutoNum type="arabicPeriod"/>
            </a:pPr>
            <a:r>
              <a:rPr lang="en-GB" sz="2400" dirty="0">
                <a:solidFill>
                  <a:srgbClr val="7030A0"/>
                </a:solidFill>
                <a:latin typeface="Segoe UI Light" panose="020B0502040204020203" pitchFamily="34" charset="0"/>
                <a:cs typeface="Segoe UI Light" panose="020B0502040204020203" pitchFamily="34" charset="0"/>
              </a:rPr>
              <a:t>Evaluate the risks and decide on precaution</a:t>
            </a:r>
          </a:p>
          <a:p>
            <a:pPr marL="514350" indent="-514350">
              <a:buFont typeface="+mj-lt"/>
              <a:buAutoNum type="arabicPeriod"/>
            </a:pPr>
            <a:r>
              <a:rPr lang="en-GB" sz="2400" dirty="0">
                <a:solidFill>
                  <a:srgbClr val="7030A0"/>
                </a:solidFill>
                <a:latin typeface="Segoe UI Light" panose="020B0502040204020203" pitchFamily="34" charset="0"/>
                <a:cs typeface="Segoe UI Light" panose="020B0502040204020203" pitchFamily="34" charset="0"/>
              </a:rPr>
              <a:t>Record your findings and implement them</a:t>
            </a:r>
          </a:p>
          <a:p>
            <a:pPr marL="514350" indent="-514350">
              <a:buFont typeface="+mj-lt"/>
              <a:buAutoNum type="arabicPeriod"/>
            </a:pPr>
            <a:r>
              <a:rPr lang="en-GB" sz="2400" dirty="0">
                <a:solidFill>
                  <a:srgbClr val="7030A0"/>
                </a:solidFill>
                <a:latin typeface="Segoe UI Light" panose="020B0502040204020203" pitchFamily="34" charset="0"/>
                <a:cs typeface="Segoe UI Light" panose="020B0502040204020203" pitchFamily="34" charset="0"/>
              </a:rPr>
              <a:t>Review your risk assessment and update if required</a:t>
            </a:r>
          </a:p>
          <a:p>
            <a:pPr marL="0" indent="0">
              <a:buNone/>
            </a:pPr>
            <a:endParaRPr lang="en-GB" dirty="0">
              <a:latin typeface="Segoe UI Light" panose="020B0502040204020203" pitchFamily="34" charset="0"/>
              <a:cs typeface="Segoe UI Light" panose="020B0502040204020203" pitchFamily="34" charset="0"/>
            </a:endParaRPr>
          </a:p>
          <a:p>
            <a:pPr marL="0" indent="0">
              <a:buNone/>
            </a:pPr>
            <a:endParaRPr lang="en-GB" dirty="0">
              <a:latin typeface="Segoe UI Light" panose="020B0502040204020203" pitchFamily="34" charset="0"/>
              <a:cs typeface="Segoe UI Light" panose="020B0502040204020203" pitchFamily="34" charset="0"/>
            </a:endParaRPr>
          </a:p>
        </p:txBody>
      </p:sp>
    </p:spTree>
    <p:extLst>
      <p:ext uri="{BB962C8B-B14F-4D97-AF65-F5344CB8AC3E}">
        <p14:creationId xmlns:p14="http://schemas.microsoft.com/office/powerpoint/2010/main" val="7018607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75E6E91-8084-47DB-A85A-22251E7FD639}"/>
              </a:ext>
            </a:extLst>
          </p:cNvPr>
          <p:cNvSpPr txBox="1"/>
          <p:nvPr/>
        </p:nvSpPr>
        <p:spPr>
          <a:xfrm>
            <a:off x="1890944" y="1748901"/>
            <a:ext cx="7652551" cy="4955203"/>
          </a:xfrm>
          <a:prstGeom prst="rect">
            <a:avLst/>
          </a:prstGeom>
          <a:noFill/>
        </p:spPr>
        <p:txBody>
          <a:bodyPr wrap="square" rtlCol="0">
            <a:spAutoFit/>
          </a:bodyPr>
          <a:lstStyle/>
          <a:p>
            <a:pPr algn="ctr"/>
            <a:r>
              <a:rPr lang="en-GB" sz="3200" dirty="0">
                <a:solidFill>
                  <a:srgbClr val="7030A0"/>
                </a:solidFill>
                <a:latin typeface="Segoe UI Light" panose="020B0502040204020203" pitchFamily="34" charset="0"/>
                <a:cs typeface="Segoe UI Light" panose="020B0502040204020203" pitchFamily="34" charset="0"/>
              </a:rPr>
              <a:t>Identify the Risks and Hazards</a:t>
            </a:r>
          </a:p>
          <a:p>
            <a:pPr algn="ctr"/>
            <a:endParaRPr lang="en-GB" sz="3200" dirty="0">
              <a:solidFill>
                <a:srgbClr val="7030A0"/>
              </a:solidFill>
              <a:latin typeface="Segoe UI Light" panose="020B0502040204020203" pitchFamily="34" charset="0"/>
              <a:cs typeface="Segoe UI Light" panose="020B0502040204020203" pitchFamily="34" charset="0"/>
            </a:endParaRPr>
          </a:p>
          <a:p>
            <a:pPr marL="342900" indent="-342900">
              <a:buFont typeface="Arial" panose="020B0604020202020204" pitchFamily="34" charset="0"/>
              <a:buChar char="•"/>
            </a:pPr>
            <a:r>
              <a:rPr lang="en-GB" sz="2000" dirty="0">
                <a:solidFill>
                  <a:srgbClr val="7030A0"/>
                </a:solidFill>
                <a:latin typeface="Segoe UI Light" panose="020B0502040204020203" pitchFamily="34" charset="0"/>
                <a:cs typeface="Segoe UI Light" panose="020B0502040204020203" pitchFamily="34" charset="0"/>
              </a:rPr>
              <a:t>We need to look at and work out how people could be harmed. It is very easy to overlook hazards particularly when you work in the same place on a regular basis.</a:t>
            </a:r>
          </a:p>
          <a:p>
            <a:pPr marL="342900" indent="-342900">
              <a:buFont typeface="Arial" panose="020B0604020202020204" pitchFamily="34" charset="0"/>
              <a:buChar char="•"/>
            </a:pPr>
            <a:r>
              <a:rPr lang="en-GB" sz="2000" dirty="0">
                <a:solidFill>
                  <a:srgbClr val="7030A0"/>
                </a:solidFill>
                <a:latin typeface="Segoe UI Light" panose="020B0502040204020203" pitchFamily="34" charset="0"/>
                <a:cs typeface="Segoe UI Light" panose="020B0502040204020203" pitchFamily="34" charset="0"/>
              </a:rPr>
              <a:t>Let’s walk around the work place, examine our activities, and look at what could potentially cause harm.</a:t>
            </a:r>
          </a:p>
          <a:p>
            <a:pPr marL="342900" indent="-342900">
              <a:buFont typeface="Arial" panose="020B0604020202020204" pitchFamily="34" charset="0"/>
              <a:buChar char="•"/>
            </a:pPr>
            <a:r>
              <a:rPr lang="en-GB" sz="2000" dirty="0">
                <a:solidFill>
                  <a:srgbClr val="7030A0"/>
                </a:solidFill>
                <a:latin typeface="Segoe UI Light" panose="020B0502040204020203" pitchFamily="34" charset="0"/>
                <a:cs typeface="Segoe UI Light" panose="020B0502040204020203" pitchFamily="34" charset="0"/>
              </a:rPr>
              <a:t>Ask other people, they may have identified risks that you haven’t seen.</a:t>
            </a:r>
          </a:p>
          <a:p>
            <a:pPr marL="342900" indent="-342900">
              <a:buFont typeface="Arial" panose="020B0604020202020204" pitchFamily="34" charset="0"/>
              <a:buChar char="•"/>
            </a:pPr>
            <a:r>
              <a:rPr lang="en-GB" sz="2000" dirty="0">
                <a:solidFill>
                  <a:srgbClr val="7030A0"/>
                </a:solidFill>
                <a:latin typeface="Segoe UI Light" panose="020B0502040204020203" pitchFamily="34" charset="0"/>
                <a:cs typeface="Segoe UI Light" panose="020B0502040204020203" pitchFamily="34" charset="0"/>
              </a:rPr>
              <a:t>If using third party materials, make sure you check and follow the manufacturers instructions.</a:t>
            </a:r>
          </a:p>
          <a:p>
            <a:pPr marL="342900" indent="-342900">
              <a:buFont typeface="Arial" panose="020B0604020202020204" pitchFamily="34" charset="0"/>
              <a:buChar char="•"/>
            </a:pPr>
            <a:r>
              <a:rPr lang="en-GB" sz="2000" dirty="0">
                <a:solidFill>
                  <a:srgbClr val="7030A0"/>
                </a:solidFill>
                <a:latin typeface="Segoe UI Light" panose="020B0502040204020203" pitchFamily="34" charset="0"/>
                <a:cs typeface="Segoe UI Light" panose="020B0502040204020203" pitchFamily="34" charset="0"/>
              </a:rPr>
              <a:t>Have a look back at you accident book to see if that also identifies any potential hazards.</a:t>
            </a:r>
          </a:p>
          <a:p>
            <a:pPr algn="ctr"/>
            <a:endParaRPr lang="en-GB" sz="3200" dirty="0">
              <a:solidFill>
                <a:srgbClr val="7030A0"/>
              </a:solidFill>
              <a:latin typeface="Segoe UI Light" panose="020B0502040204020203" pitchFamily="34" charset="0"/>
              <a:cs typeface="Segoe UI Light" panose="020B0502040204020203" pitchFamily="34" charset="0"/>
            </a:endParaRPr>
          </a:p>
        </p:txBody>
      </p:sp>
    </p:spTree>
    <p:extLst>
      <p:ext uri="{BB962C8B-B14F-4D97-AF65-F5344CB8AC3E}">
        <p14:creationId xmlns:p14="http://schemas.microsoft.com/office/powerpoint/2010/main" val="2464497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C3BB324-7B08-430A-8465-B3DDB3D03C33}"/>
              </a:ext>
            </a:extLst>
          </p:cNvPr>
          <p:cNvPicPr>
            <a:picLocks noChangeAspect="1"/>
          </p:cNvPicPr>
          <p:nvPr/>
        </p:nvPicPr>
        <p:blipFill>
          <a:blip r:embed="rId3"/>
          <a:stretch>
            <a:fillRect/>
          </a:stretch>
        </p:blipFill>
        <p:spPr>
          <a:xfrm>
            <a:off x="632025" y="1759996"/>
            <a:ext cx="3262313" cy="1669003"/>
          </a:xfrm>
          <a:prstGeom prst="rect">
            <a:avLst/>
          </a:prstGeom>
        </p:spPr>
      </p:pic>
      <p:pic>
        <p:nvPicPr>
          <p:cNvPr id="3" name="Picture 2">
            <a:extLst>
              <a:ext uri="{FF2B5EF4-FFF2-40B4-BE49-F238E27FC236}">
                <a16:creationId xmlns:a16="http://schemas.microsoft.com/office/drawing/2014/main" id="{2F160CE3-A9F7-442E-828F-5658CCF2FCE5}"/>
              </a:ext>
            </a:extLst>
          </p:cNvPr>
          <p:cNvPicPr>
            <a:picLocks noChangeAspect="1"/>
          </p:cNvPicPr>
          <p:nvPr/>
        </p:nvPicPr>
        <p:blipFill>
          <a:blip r:embed="rId4"/>
          <a:stretch>
            <a:fillRect/>
          </a:stretch>
        </p:blipFill>
        <p:spPr>
          <a:xfrm>
            <a:off x="632024" y="4299011"/>
            <a:ext cx="3262313" cy="1743075"/>
          </a:xfrm>
          <a:prstGeom prst="rect">
            <a:avLst/>
          </a:prstGeom>
        </p:spPr>
      </p:pic>
      <p:pic>
        <p:nvPicPr>
          <p:cNvPr id="4" name="Picture 3">
            <a:extLst>
              <a:ext uri="{FF2B5EF4-FFF2-40B4-BE49-F238E27FC236}">
                <a16:creationId xmlns:a16="http://schemas.microsoft.com/office/drawing/2014/main" id="{50DF2AB7-7903-4A08-846C-698A453C41D8}"/>
              </a:ext>
            </a:extLst>
          </p:cNvPr>
          <p:cNvPicPr>
            <a:picLocks noChangeAspect="1"/>
          </p:cNvPicPr>
          <p:nvPr/>
        </p:nvPicPr>
        <p:blipFill>
          <a:blip r:embed="rId5"/>
          <a:stretch>
            <a:fillRect/>
          </a:stretch>
        </p:blipFill>
        <p:spPr>
          <a:xfrm>
            <a:off x="5590481" y="4299011"/>
            <a:ext cx="3136269" cy="1743075"/>
          </a:xfrm>
          <a:prstGeom prst="rect">
            <a:avLst/>
          </a:prstGeom>
        </p:spPr>
      </p:pic>
      <p:pic>
        <p:nvPicPr>
          <p:cNvPr id="5" name="Picture 4">
            <a:extLst>
              <a:ext uri="{FF2B5EF4-FFF2-40B4-BE49-F238E27FC236}">
                <a16:creationId xmlns:a16="http://schemas.microsoft.com/office/drawing/2014/main" id="{4DF0F541-B4F6-4F0F-83FA-F189D90D59B8}"/>
              </a:ext>
            </a:extLst>
          </p:cNvPr>
          <p:cNvPicPr>
            <a:picLocks noChangeAspect="1"/>
          </p:cNvPicPr>
          <p:nvPr/>
        </p:nvPicPr>
        <p:blipFill>
          <a:blip r:embed="rId6"/>
          <a:stretch>
            <a:fillRect/>
          </a:stretch>
        </p:blipFill>
        <p:spPr>
          <a:xfrm>
            <a:off x="6195457" y="1759996"/>
            <a:ext cx="2428875" cy="1669004"/>
          </a:xfrm>
          <a:prstGeom prst="rect">
            <a:avLst/>
          </a:prstGeom>
        </p:spPr>
      </p:pic>
      <p:sp>
        <p:nvSpPr>
          <p:cNvPr id="6" name="TextBox 5">
            <a:extLst>
              <a:ext uri="{FF2B5EF4-FFF2-40B4-BE49-F238E27FC236}">
                <a16:creationId xmlns:a16="http://schemas.microsoft.com/office/drawing/2014/main" id="{FCD0E381-07A7-4FF2-967D-0EF0B9BDDEEA}"/>
              </a:ext>
            </a:extLst>
          </p:cNvPr>
          <p:cNvSpPr txBox="1"/>
          <p:nvPr/>
        </p:nvSpPr>
        <p:spPr>
          <a:xfrm>
            <a:off x="4441450" y="446582"/>
            <a:ext cx="3323667" cy="646331"/>
          </a:xfrm>
          <a:prstGeom prst="rect">
            <a:avLst/>
          </a:prstGeom>
          <a:noFill/>
        </p:spPr>
        <p:txBody>
          <a:bodyPr wrap="none" rtlCol="0">
            <a:spAutoFit/>
          </a:bodyPr>
          <a:lstStyle/>
          <a:p>
            <a:r>
              <a:rPr lang="en-GB" sz="3600" dirty="0">
                <a:solidFill>
                  <a:srgbClr val="7030A0"/>
                </a:solidFill>
              </a:rPr>
              <a:t>Types of Hazards</a:t>
            </a:r>
          </a:p>
        </p:txBody>
      </p:sp>
    </p:spTree>
    <p:extLst>
      <p:ext uri="{BB962C8B-B14F-4D97-AF65-F5344CB8AC3E}">
        <p14:creationId xmlns:p14="http://schemas.microsoft.com/office/powerpoint/2010/main" val="20563296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75E6E91-8084-47DB-A85A-22251E7FD639}"/>
              </a:ext>
            </a:extLst>
          </p:cNvPr>
          <p:cNvSpPr txBox="1"/>
          <p:nvPr/>
        </p:nvSpPr>
        <p:spPr>
          <a:xfrm>
            <a:off x="1844762" y="1197620"/>
            <a:ext cx="7652551" cy="5078313"/>
          </a:xfrm>
          <a:prstGeom prst="rect">
            <a:avLst/>
          </a:prstGeom>
          <a:noFill/>
        </p:spPr>
        <p:txBody>
          <a:bodyPr wrap="square" rtlCol="0">
            <a:spAutoFit/>
          </a:bodyPr>
          <a:lstStyle/>
          <a:p>
            <a:pPr algn="ctr"/>
            <a:r>
              <a:rPr lang="en-GB" sz="3200" dirty="0">
                <a:solidFill>
                  <a:srgbClr val="7030A0"/>
                </a:solidFill>
                <a:latin typeface="Segoe UI Light" panose="020B0502040204020203" pitchFamily="34" charset="0"/>
                <a:cs typeface="Segoe UI Light" panose="020B0502040204020203" pitchFamily="34" charset="0"/>
              </a:rPr>
              <a:t>Decide who may be harmed and how</a:t>
            </a:r>
          </a:p>
          <a:p>
            <a:pPr algn="ctr"/>
            <a:endParaRPr lang="en-GB" sz="3200" dirty="0">
              <a:solidFill>
                <a:srgbClr val="7030A0"/>
              </a:solidFill>
              <a:latin typeface="Segoe UI Light" panose="020B0502040204020203" pitchFamily="34" charset="0"/>
              <a:cs typeface="Segoe UI Light" panose="020B0502040204020203" pitchFamily="34" charset="0"/>
            </a:endParaRPr>
          </a:p>
          <a:p>
            <a:pPr marL="342900" indent="-342900">
              <a:buFont typeface="Arial" panose="020B0604020202020204" pitchFamily="34" charset="0"/>
              <a:buChar char="•"/>
            </a:pPr>
            <a:r>
              <a:rPr lang="en-GB" sz="2000" dirty="0">
                <a:solidFill>
                  <a:srgbClr val="7030A0"/>
                </a:solidFill>
                <a:latin typeface="Segoe UI Light" panose="020B0502040204020203" pitchFamily="34" charset="0"/>
                <a:cs typeface="Segoe UI Light" panose="020B0502040204020203" pitchFamily="34" charset="0"/>
              </a:rPr>
              <a:t>For each hazard that you identify you need to be clear about who may be harmed. It will assist you in managing that identified risk.</a:t>
            </a:r>
          </a:p>
          <a:p>
            <a:pPr marL="342900" indent="-342900">
              <a:buFont typeface="Arial" panose="020B0604020202020204" pitchFamily="34" charset="0"/>
              <a:buChar char="•"/>
            </a:pPr>
            <a:r>
              <a:rPr lang="en-GB" sz="2000" dirty="0">
                <a:solidFill>
                  <a:srgbClr val="7030A0"/>
                </a:solidFill>
                <a:latin typeface="Segoe UI Light" panose="020B0502040204020203" pitchFamily="34" charset="0"/>
                <a:cs typeface="Segoe UI Light" panose="020B0502040204020203" pitchFamily="34" charset="0"/>
              </a:rPr>
              <a:t>Remember to look at he dynamics of the people involved. Are they children, young people, vulnerable adults or do some of the attendees have any disabilities.</a:t>
            </a:r>
          </a:p>
          <a:p>
            <a:pPr marL="342900" indent="-342900">
              <a:buFont typeface="Arial" panose="020B0604020202020204" pitchFamily="34" charset="0"/>
              <a:buChar char="•"/>
            </a:pPr>
            <a:r>
              <a:rPr lang="en-GB" sz="2000" dirty="0">
                <a:solidFill>
                  <a:srgbClr val="7030A0"/>
                </a:solidFill>
                <a:latin typeface="Segoe UI Light" panose="020B0502040204020203" pitchFamily="34" charset="0"/>
                <a:cs typeface="Segoe UI Light" panose="020B0502040204020203" pitchFamily="34" charset="0"/>
              </a:rPr>
              <a:t>These groups of people could range from members of the public to cleaners, contractors etc.</a:t>
            </a:r>
          </a:p>
          <a:p>
            <a:pPr marL="342900" indent="-342900">
              <a:buFont typeface="Arial" panose="020B0604020202020204" pitchFamily="34" charset="0"/>
              <a:buChar char="•"/>
            </a:pPr>
            <a:r>
              <a:rPr lang="en-GB" sz="2000" dirty="0">
                <a:solidFill>
                  <a:srgbClr val="7030A0"/>
                </a:solidFill>
                <a:latin typeface="Segoe UI Light" panose="020B0502040204020203" pitchFamily="34" charset="0"/>
                <a:cs typeface="Segoe UI Light" panose="020B0502040204020203" pitchFamily="34" charset="0"/>
              </a:rPr>
              <a:t>If the location is being used by an external provider you will need to look at how it affects their activities. Talk to them, ask to see their risk assessment so you can compare both together to see if anything as been missed.</a:t>
            </a:r>
          </a:p>
          <a:p>
            <a:pPr marL="342900" indent="-342900">
              <a:buFont typeface="Arial" panose="020B0604020202020204" pitchFamily="34" charset="0"/>
              <a:buChar char="•"/>
            </a:pPr>
            <a:r>
              <a:rPr lang="en-GB" sz="2000" dirty="0">
                <a:solidFill>
                  <a:srgbClr val="7030A0"/>
                </a:solidFill>
                <a:latin typeface="Segoe UI Light" panose="020B0502040204020203" pitchFamily="34" charset="0"/>
                <a:cs typeface="Segoe UI Light" panose="020B0502040204020203" pitchFamily="34" charset="0"/>
              </a:rPr>
              <a:t>In each case, identify how they may be harmed and what type of injury or ill health may occur.</a:t>
            </a:r>
          </a:p>
        </p:txBody>
      </p:sp>
    </p:spTree>
    <p:extLst>
      <p:ext uri="{BB962C8B-B14F-4D97-AF65-F5344CB8AC3E}">
        <p14:creationId xmlns:p14="http://schemas.microsoft.com/office/powerpoint/2010/main" val="21897244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75E6E91-8084-47DB-A85A-22251E7FD639}"/>
              </a:ext>
            </a:extLst>
          </p:cNvPr>
          <p:cNvSpPr txBox="1"/>
          <p:nvPr/>
        </p:nvSpPr>
        <p:spPr>
          <a:xfrm>
            <a:off x="1890944" y="1748901"/>
            <a:ext cx="7652551" cy="3847207"/>
          </a:xfrm>
          <a:prstGeom prst="rect">
            <a:avLst/>
          </a:prstGeom>
          <a:noFill/>
        </p:spPr>
        <p:txBody>
          <a:bodyPr wrap="square" rtlCol="0">
            <a:spAutoFit/>
          </a:bodyPr>
          <a:lstStyle/>
          <a:p>
            <a:r>
              <a:rPr lang="en-GB" sz="3200" dirty="0">
                <a:solidFill>
                  <a:srgbClr val="7030A0"/>
                </a:solidFill>
                <a:latin typeface="Segoe UI Light" panose="020B0502040204020203" pitchFamily="34" charset="0"/>
                <a:cs typeface="Segoe UI Light" panose="020B0502040204020203" pitchFamily="34" charset="0"/>
              </a:rPr>
              <a:t>Evaluate the risks and decide on precaution</a:t>
            </a:r>
          </a:p>
          <a:p>
            <a:pPr algn="ctr"/>
            <a:endParaRPr lang="en-GB" sz="3200" dirty="0">
              <a:solidFill>
                <a:srgbClr val="7030A0"/>
              </a:solidFill>
              <a:latin typeface="Segoe UI Light" panose="020B0502040204020203" pitchFamily="34" charset="0"/>
              <a:cs typeface="Segoe UI Light" panose="020B0502040204020203" pitchFamily="34" charset="0"/>
            </a:endParaRPr>
          </a:p>
          <a:p>
            <a:pPr marL="342900" indent="-342900">
              <a:buFont typeface="Arial" panose="020B0604020202020204" pitchFamily="34" charset="0"/>
              <a:buChar char="•"/>
            </a:pPr>
            <a:r>
              <a:rPr lang="en-GB" sz="2000" dirty="0">
                <a:solidFill>
                  <a:srgbClr val="7030A0"/>
                </a:solidFill>
                <a:latin typeface="Segoe UI Light" panose="020B0502040204020203" pitchFamily="34" charset="0"/>
                <a:cs typeface="Segoe UI Light" panose="020B0502040204020203" pitchFamily="34" charset="0"/>
              </a:rPr>
              <a:t>Having identified the risks you have to decide what to do to manage them.</a:t>
            </a:r>
          </a:p>
          <a:p>
            <a:pPr marL="342900" indent="-342900">
              <a:buFont typeface="Arial" panose="020B0604020202020204" pitchFamily="34" charset="0"/>
              <a:buChar char="•"/>
            </a:pPr>
            <a:r>
              <a:rPr lang="en-GB" sz="2000" dirty="0">
                <a:solidFill>
                  <a:srgbClr val="7030A0"/>
                </a:solidFill>
                <a:latin typeface="Segoe UI Light" panose="020B0502040204020203" pitchFamily="34" charset="0"/>
                <a:cs typeface="Segoe UI Light" panose="020B0502040204020203" pitchFamily="34" charset="0"/>
              </a:rPr>
              <a:t>Look at what your are doing at the moment and how you are managing that risk. If you need to do more then update the risk.</a:t>
            </a:r>
          </a:p>
          <a:p>
            <a:pPr marL="342900" indent="-342900">
              <a:buFont typeface="Arial" panose="020B0604020202020204" pitchFamily="34" charset="0"/>
              <a:buChar char="•"/>
            </a:pPr>
            <a:r>
              <a:rPr lang="en-GB" sz="2000" dirty="0">
                <a:solidFill>
                  <a:srgbClr val="7030A0"/>
                </a:solidFill>
                <a:latin typeface="Segoe UI Light" panose="020B0502040204020203" pitchFamily="34" charset="0"/>
                <a:cs typeface="Segoe UI Light" panose="020B0502040204020203" pitchFamily="34" charset="0"/>
              </a:rPr>
              <a:t>Always consider, can I get rid of the hazard, if not what can I put in place to minimise harm.</a:t>
            </a:r>
          </a:p>
          <a:p>
            <a:pPr marL="342900" indent="-342900">
              <a:buFont typeface="Arial" panose="020B0604020202020204" pitchFamily="34" charset="0"/>
              <a:buChar char="•"/>
            </a:pPr>
            <a:r>
              <a:rPr lang="en-GB" sz="2000" dirty="0">
                <a:solidFill>
                  <a:srgbClr val="7030A0"/>
                </a:solidFill>
                <a:latin typeface="Segoe UI Light" panose="020B0502040204020203" pitchFamily="34" charset="0"/>
                <a:cs typeface="Segoe UI Light" panose="020B0502040204020203" pitchFamily="34" charset="0"/>
              </a:rPr>
              <a:t>Provide welfare facilities such as First Aid and washing facilities.</a:t>
            </a:r>
          </a:p>
          <a:p>
            <a:pPr marL="342900" indent="-342900">
              <a:buFont typeface="Arial" panose="020B0604020202020204" pitchFamily="34" charset="0"/>
              <a:buChar char="•"/>
            </a:pPr>
            <a:r>
              <a:rPr lang="en-GB" sz="2000" dirty="0">
                <a:solidFill>
                  <a:srgbClr val="7030A0"/>
                </a:solidFill>
                <a:latin typeface="Segoe UI Light" panose="020B0502040204020203" pitchFamily="34" charset="0"/>
                <a:cs typeface="Segoe UI Light" panose="020B0502040204020203" pitchFamily="34" charset="0"/>
              </a:rPr>
              <a:t>Involve others who may be able to suggest risk management ideas.</a:t>
            </a:r>
          </a:p>
        </p:txBody>
      </p:sp>
    </p:spTree>
    <p:extLst>
      <p:ext uri="{BB962C8B-B14F-4D97-AF65-F5344CB8AC3E}">
        <p14:creationId xmlns:p14="http://schemas.microsoft.com/office/powerpoint/2010/main" val="413259101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3194</TotalTime>
  <Words>990</Words>
  <Application>Microsoft Office PowerPoint</Application>
  <PresentationFormat>Widescreen</PresentationFormat>
  <Paragraphs>99</Paragraphs>
  <Slides>16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Arial</vt:lpstr>
      <vt:lpstr>Calibri</vt:lpstr>
      <vt:lpstr>Calibri Light</vt:lpstr>
      <vt:lpstr>Segoe UI</vt:lpstr>
      <vt:lpstr>Segoe UI Black</vt:lpstr>
      <vt:lpstr>Segoe UI Light</vt:lpstr>
      <vt:lpstr>Office Theme</vt:lpstr>
      <vt:lpstr>PowerPoint Presentation</vt:lpstr>
      <vt:lpstr>Risk Assessments</vt:lpstr>
      <vt:lpstr>Risk Assessments</vt:lpstr>
      <vt:lpstr>Risk Assessments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Carl Steventon</cp:lastModifiedBy>
  <cp:revision>36</cp:revision>
  <dcterms:created xsi:type="dcterms:W3CDTF">2018-01-22T14:56:52Z</dcterms:created>
  <dcterms:modified xsi:type="dcterms:W3CDTF">2022-10-03T12:09:04Z</dcterms:modified>
</cp:coreProperties>
</file>